
<file path=[Content_Types].xml><?xml version="1.0" encoding="utf-8"?>
<Types xmlns="http://schemas.openxmlformats.org/package/2006/content-types">
  <Default Extension="aac" ContentType="audio/aac"/>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7" r:id="rId3"/>
    <p:sldId id="378" r:id="rId4"/>
    <p:sldId id="376" r:id="rId5"/>
    <p:sldId id="377" r:id="rId6"/>
    <p:sldId id="382" r:id="rId7"/>
    <p:sldId id="335" r:id="rId8"/>
    <p:sldId id="330" r:id="rId9"/>
    <p:sldId id="334" r:id="rId10"/>
    <p:sldId id="331" r:id="rId11"/>
    <p:sldId id="336" r:id="rId12"/>
    <p:sldId id="332" r:id="rId13"/>
    <p:sldId id="379" r:id="rId14"/>
    <p:sldId id="329" r:id="rId15"/>
    <p:sldId id="374" r:id="rId16"/>
    <p:sldId id="321" r:id="rId17"/>
    <p:sldId id="305" r:id="rId18"/>
    <p:sldId id="380" r:id="rId19"/>
    <p:sldId id="269" r:id="rId20"/>
    <p:sldId id="318" r:id="rId21"/>
    <p:sldId id="281" r:id="rId22"/>
    <p:sldId id="295" r:id="rId23"/>
    <p:sldId id="277" r:id="rId24"/>
    <p:sldId id="328" r:id="rId25"/>
    <p:sldId id="384" r:id="rId26"/>
    <p:sldId id="268" r:id="rId27"/>
    <p:sldId id="381" r:id="rId28"/>
    <p:sldId id="383" r:id="rId29"/>
    <p:sldId id="327" r:id="rId30"/>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ção Predefinida" id="{2EC13881-C95C-4F96-9E12-26239699759F}">
          <p14:sldIdLst>
            <p14:sldId id="257"/>
            <p14:sldId id="378"/>
            <p14:sldId id="376"/>
            <p14:sldId id="377"/>
            <p14:sldId id="382"/>
            <p14:sldId id="335"/>
            <p14:sldId id="330"/>
            <p14:sldId id="334"/>
            <p14:sldId id="331"/>
            <p14:sldId id="336"/>
            <p14:sldId id="332"/>
            <p14:sldId id="379"/>
            <p14:sldId id="329"/>
            <p14:sldId id="374"/>
            <p14:sldId id="321"/>
            <p14:sldId id="305"/>
            <p14:sldId id="380"/>
            <p14:sldId id="269"/>
            <p14:sldId id="318"/>
            <p14:sldId id="281"/>
            <p14:sldId id="295"/>
            <p14:sldId id="277"/>
            <p14:sldId id="328"/>
            <p14:sldId id="384"/>
            <p14:sldId id="268"/>
            <p14:sldId id="381"/>
            <p14:sldId id="383"/>
            <p14:sldId id="3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C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666"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7E5488-9887-4393-A0BD-EBACB983B39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57860BC-4B93-4232-86E9-C726BA9EF404}">
      <dgm:prSet/>
      <dgm:spPr/>
      <dgm:t>
        <a:bodyPr/>
        <a:lstStyle/>
        <a:p>
          <a:r>
            <a:rPr lang="en-GB"/>
            <a:t>A 7-year follow-up of German athletes across 7 Olympic sports found that only 15 of 4,972 (0.3%) of those selected at the youngest level in each sport eventually ranked among the 10 best international senior athletes.</a:t>
          </a:r>
          <a:endParaRPr lang="en-US"/>
        </a:p>
      </dgm:t>
    </dgm:pt>
    <dgm:pt modelId="{031DFA14-D33D-410D-9FDC-D4CE59C576E8}" type="parTrans" cxnId="{0DE924EB-4E78-4DF7-A9F2-57B162EED775}">
      <dgm:prSet/>
      <dgm:spPr/>
      <dgm:t>
        <a:bodyPr/>
        <a:lstStyle/>
        <a:p>
          <a:endParaRPr lang="en-US"/>
        </a:p>
      </dgm:t>
    </dgm:pt>
    <dgm:pt modelId="{25EB8312-60EB-4220-82FC-18A7C7BD07B1}" type="sibTrans" cxnId="{0DE924EB-4E78-4DF7-A9F2-57B162EED775}">
      <dgm:prSet/>
      <dgm:spPr/>
      <dgm:t>
        <a:bodyPr/>
        <a:lstStyle/>
        <a:p>
          <a:endParaRPr lang="en-US"/>
        </a:p>
      </dgm:t>
    </dgm:pt>
    <dgm:pt modelId="{7BF62D23-FFA2-4F38-963D-2232727F0166}">
      <dgm:prSet/>
      <dgm:spPr/>
      <dgm:t>
        <a:bodyPr/>
        <a:lstStyle/>
        <a:p>
          <a:r>
            <a:rPr lang="en-GB"/>
            <a:t>Furthermore, a 3-year follow-up analysis noted that only 192 of 11,287 athletes in elite sport schools (1.7%) attained a medal in an international championship as adults. </a:t>
          </a:r>
          <a:endParaRPr lang="en-US"/>
        </a:p>
      </dgm:t>
    </dgm:pt>
    <dgm:pt modelId="{3875961B-5675-48BC-B288-4E90B89C84F2}" type="parTrans" cxnId="{3EC5E3C8-553E-4A3B-91BF-1D3F4ADEEAEF}">
      <dgm:prSet/>
      <dgm:spPr/>
      <dgm:t>
        <a:bodyPr/>
        <a:lstStyle/>
        <a:p>
          <a:endParaRPr lang="en-US"/>
        </a:p>
      </dgm:t>
    </dgm:pt>
    <dgm:pt modelId="{ED519CE8-1E0B-4700-A571-7C98463D2217}" type="sibTrans" cxnId="{3EC5E3C8-553E-4A3B-91BF-1D3F4ADEEAEF}">
      <dgm:prSet/>
      <dgm:spPr/>
      <dgm:t>
        <a:bodyPr/>
        <a:lstStyle/>
        <a:p>
          <a:endParaRPr lang="en-US"/>
        </a:p>
      </dgm:t>
    </dgm:pt>
    <dgm:pt modelId="{974F88D3-B233-426B-88C0-4BFC3E6C0583}">
      <dgm:prSet/>
      <dgm:spPr/>
      <dgm:t>
        <a:bodyPr/>
        <a:lstStyle/>
        <a:p>
          <a:r>
            <a:rPr lang="en-GB"/>
            <a:t>These findings highlight the importance of encouraging multiple sports participation in youth and providing a varied/ sampling training stimulus that teaches a broad range of movement skills and prepares athletes for success across a range of activities.</a:t>
          </a:r>
          <a:endParaRPr lang="en-US"/>
        </a:p>
      </dgm:t>
    </dgm:pt>
    <dgm:pt modelId="{3806170F-8FFC-460C-9006-231D9CFC9F11}" type="parTrans" cxnId="{DDED79DA-393A-43C5-BA66-243C8DE1CF0F}">
      <dgm:prSet/>
      <dgm:spPr/>
      <dgm:t>
        <a:bodyPr/>
        <a:lstStyle/>
        <a:p>
          <a:endParaRPr lang="en-US"/>
        </a:p>
      </dgm:t>
    </dgm:pt>
    <dgm:pt modelId="{77011491-DFF7-4B09-AF3F-65800C1E38C6}" type="sibTrans" cxnId="{DDED79DA-393A-43C5-BA66-243C8DE1CF0F}">
      <dgm:prSet/>
      <dgm:spPr/>
      <dgm:t>
        <a:bodyPr/>
        <a:lstStyle/>
        <a:p>
          <a:endParaRPr lang="en-US"/>
        </a:p>
      </dgm:t>
    </dgm:pt>
    <dgm:pt modelId="{051671FE-3C2E-4696-A8B4-E141B0F41383}" type="pres">
      <dgm:prSet presAssocID="{457E5488-9887-4393-A0BD-EBACB983B396}" presName="linear" presStyleCnt="0">
        <dgm:presLayoutVars>
          <dgm:animLvl val="lvl"/>
          <dgm:resizeHandles val="exact"/>
        </dgm:presLayoutVars>
      </dgm:prSet>
      <dgm:spPr/>
    </dgm:pt>
    <dgm:pt modelId="{ED7D67BA-14FA-40D3-8333-A1427385CA2F}" type="pres">
      <dgm:prSet presAssocID="{F57860BC-4B93-4232-86E9-C726BA9EF404}" presName="parentText" presStyleLbl="node1" presStyleIdx="0" presStyleCnt="3">
        <dgm:presLayoutVars>
          <dgm:chMax val="0"/>
          <dgm:bulletEnabled val="1"/>
        </dgm:presLayoutVars>
      </dgm:prSet>
      <dgm:spPr/>
    </dgm:pt>
    <dgm:pt modelId="{EA1CD965-EC67-497B-A94A-A28AD317DCF3}" type="pres">
      <dgm:prSet presAssocID="{25EB8312-60EB-4220-82FC-18A7C7BD07B1}" presName="spacer" presStyleCnt="0"/>
      <dgm:spPr/>
    </dgm:pt>
    <dgm:pt modelId="{2EE11878-2AC5-4B28-9D9C-97CD7509629A}" type="pres">
      <dgm:prSet presAssocID="{7BF62D23-FFA2-4F38-963D-2232727F0166}" presName="parentText" presStyleLbl="node1" presStyleIdx="1" presStyleCnt="3">
        <dgm:presLayoutVars>
          <dgm:chMax val="0"/>
          <dgm:bulletEnabled val="1"/>
        </dgm:presLayoutVars>
      </dgm:prSet>
      <dgm:spPr/>
    </dgm:pt>
    <dgm:pt modelId="{5BCB37BC-0E61-42F6-8357-6092FCAC3EDF}" type="pres">
      <dgm:prSet presAssocID="{ED519CE8-1E0B-4700-A571-7C98463D2217}" presName="spacer" presStyleCnt="0"/>
      <dgm:spPr/>
    </dgm:pt>
    <dgm:pt modelId="{BE91B80B-0E23-4C2C-87B0-73150B2DAB9B}" type="pres">
      <dgm:prSet presAssocID="{974F88D3-B233-426B-88C0-4BFC3E6C0583}" presName="parentText" presStyleLbl="node1" presStyleIdx="2" presStyleCnt="3">
        <dgm:presLayoutVars>
          <dgm:chMax val="0"/>
          <dgm:bulletEnabled val="1"/>
        </dgm:presLayoutVars>
      </dgm:prSet>
      <dgm:spPr/>
    </dgm:pt>
  </dgm:ptLst>
  <dgm:cxnLst>
    <dgm:cxn modelId="{61DDDA04-B950-49BB-9EE3-CF84C4ED2153}" type="presOf" srcId="{7BF62D23-FFA2-4F38-963D-2232727F0166}" destId="{2EE11878-2AC5-4B28-9D9C-97CD7509629A}" srcOrd="0" destOrd="0" presId="urn:microsoft.com/office/officeart/2005/8/layout/vList2"/>
    <dgm:cxn modelId="{C175DD27-D89C-4BE3-863A-F35B7F61C81D}" type="presOf" srcId="{457E5488-9887-4393-A0BD-EBACB983B396}" destId="{051671FE-3C2E-4696-A8B4-E141B0F41383}" srcOrd="0" destOrd="0" presId="urn:microsoft.com/office/officeart/2005/8/layout/vList2"/>
    <dgm:cxn modelId="{5A9EA732-687C-4668-8273-F378C8EB198F}" type="presOf" srcId="{F57860BC-4B93-4232-86E9-C726BA9EF404}" destId="{ED7D67BA-14FA-40D3-8333-A1427385CA2F}" srcOrd="0" destOrd="0" presId="urn:microsoft.com/office/officeart/2005/8/layout/vList2"/>
    <dgm:cxn modelId="{AD508091-E049-4B34-AB47-F8A9131C1CDF}" type="presOf" srcId="{974F88D3-B233-426B-88C0-4BFC3E6C0583}" destId="{BE91B80B-0E23-4C2C-87B0-73150B2DAB9B}" srcOrd="0" destOrd="0" presId="urn:microsoft.com/office/officeart/2005/8/layout/vList2"/>
    <dgm:cxn modelId="{3EC5E3C8-553E-4A3B-91BF-1D3F4ADEEAEF}" srcId="{457E5488-9887-4393-A0BD-EBACB983B396}" destId="{7BF62D23-FFA2-4F38-963D-2232727F0166}" srcOrd="1" destOrd="0" parTransId="{3875961B-5675-48BC-B288-4E90B89C84F2}" sibTransId="{ED519CE8-1E0B-4700-A571-7C98463D2217}"/>
    <dgm:cxn modelId="{DDED79DA-393A-43C5-BA66-243C8DE1CF0F}" srcId="{457E5488-9887-4393-A0BD-EBACB983B396}" destId="{974F88D3-B233-426B-88C0-4BFC3E6C0583}" srcOrd="2" destOrd="0" parTransId="{3806170F-8FFC-460C-9006-231D9CFC9F11}" sibTransId="{77011491-DFF7-4B09-AF3F-65800C1E38C6}"/>
    <dgm:cxn modelId="{0DE924EB-4E78-4DF7-A9F2-57B162EED775}" srcId="{457E5488-9887-4393-A0BD-EBACB983B396}" destId="{F57860BC-4B93-4232-86E9-C726BA9EF404}" srcOrd="0" destOrd="0" parTransId="{031DFA14-D33D-410D-9FDC-D4CE59C576E8}" sibTransId="{25EB8312-60EB-4220-82FC-18A7C7BD07B1}"/>
    <dgm:cxn modelId="{0C091BAE-A3EB-4BA5-9ED3-E5CC42AAF65A}" type="presParOf" srcId="{051671FE-3C2E-4696-A8B4-E141B0F41383}" destId="{ED7D67BA-14FA-40D3-8333-A1427385CA2F}" srcOrd="0" destOrd="0" presId="urn:microsoft.com/office/officeart/2005/8/layout/vList2"/>
    <dgm:cxn modelId="{AAA6D41C-5526-4C5D-A83D-7B2AB4E661EB}" type="presParOf" srcId="{051671FE-3C2E-4696-A8B4-E141B0F41383}" destId="{EA1CD965-EC67-497B-A94A-A28AD317DCF3}" srcOrd="1" destOrd="0" presId="urn:microsoft.com/office/officeart/2005/8/layout/vList2"/>
    <dgm:cxn modelId="{A28E30F1-A4FE-40DE-9BE1-AF2DD0D333CD}" type="presParOf" srcId="{051671FE-3C2E-4696-A8B4-E141B0F41383}" destId="{2EE11878-2AC5-4B28-9D9C-97CD7509629A}" srcOrd="2" destOrd="0" presId="urn:microsoft.com/office/officeart/2005/8/layout/vList2"/>
    <dgm:cxn modelId="{03ACE374-84A8-404C-9A8C-FF86BBA00C2F}" type="presParOf" srcId="{051671FE-3C2E-4696-A8B4-E141B0F41383}" destId="{5BCB37BC-0E61-42F6-8357-6092FCAC3EDF}" srcOrd="3" destOrd="0" presId="urn:microsoft.com/office/officeart/2005/8/layout/vList2"/>
    <dgm:cxn modelId="{257AB1FE-01E7-424A-AB89-41179ABC03C8}" type="presParOf" srcId="{051671FE-3C2E-4696-A8B4-E141B0F41383}" destId="{BE91B80B-0E23-4C2C-87B0-73150B2DAB9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D67BA-14FA-40D3-8333-A1427385CA2F}">
      <dsp:nvSpPr>
        <dsp:cNvPr id="0" name=""/>
        <dsp:cNvSpPr/>
      </dsp:nvSpPr>
      <dsp:spPr>
        <a:xfrm>
          <a:off x="0" y="81633"/>
          <a:ext cx="4697730" cy="174783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A 7-year follow-up of German athletes across 7 Olympic sports found that only 15 of 4,972 (0.3%) of those selected at the youngest level in each sport eventually ranked among the 10 best international senior athletes.</a:t>
          </a:r>
          <a:endParaRPr lang="en-US" sz="1700" kern="1200"/>
        </a:p>
      </dsp:txBody>
      <dsp:txXfrm>
        <a:off x="85322" y="166955"/>
        <a:ext cx="4527086" cy="1577189"/>
      </dsp:txXfrm>
    </dsp:sp>
    <dsp:sp modelId="{2EE11878-2AC5-4B28-9D9C-97CD7509629A}">
      <dsp:nvSpPr>
        <dsp:cNvPr id="0" name=""/>
        <dsp:cNvSpPr/>
      </dsp:nvSpPr>
      <dsp:spPr>
        <a:xfrm>
          <a:off x="0" y="1878427"/>
          <a:ext cx="4697730" cy="1747833"/>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Furthermore, a 3-year follow-up analysis noted that only 192 of 11,287 athletes in elite sport schools (1.7%) attained a medal in an international championship as adults. </a:t>
          </a:r>
          <a:endParaRPr lang="en-US" sz="1700" kern="1200"/>
        </a:p>
      </dsp:txBody>
      <dsp:txXfrm>
        <a:off x="85322" y="1963749"/>
        <a:ext cx="4527086" cy="1577189"/>
      </dsp:txXfrm>
    </dsp:sp>
    <dsp:sp modelId="{BE91B80B-0E23-4C2C-87B0-73150B2DAB9B}">
      <dsp:nvSpPr>
        <dsp:cNvPr id="0" name=""/>
        <dsp:cNvSpPr/>
      </dsp:nvSpPr>
      <dsp:spPr>
        <a:xfrm>
          <a:off x="0" y="3675220"/>
          <a:ext cx="4697730" cy="1747833"/>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These findings highlight the importance of encouraging multiple sports participation in youth and providing a varied/ sampling training stimulus that teaches a broad range of movement skills and prepares athletes for success across a range of activities.</a:t>
          </a:r>
          <a:endParaRPr lang="en-US" sz="1700" kern="1200"/>
        </a:p>
      </dsp:txBody>
      <dsp:txXfrm>
        <a:off x="85322" y="3760542"/>
        <a:ext cx="4527086" cy="15771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3C40D-D48B-4EE3-B113-E706F920043D}" type="datetimeFigureOut">
              <a:rPr lang="pt-PT" smtClean="0"/>
              <a:t>20/05/2022</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04C1D-5534-414A-83E2-6FA62CAA04EB}" type="slidenum">
              <a:rPr lang="pt-PT" smtClean="0"/>
              <a:t>‹nº›</a:t>
            </a:fld>
            <a:endParaRPr lang="pt-PT"/>
          </a:p>
        </p:txBody>
      </p:sp>
    </p:spTree>
    <p:extLst>
      <p:ext uri="{BB962C8B-B14F-4D97-AF65-F5344CB8AC3E}">
        <p14:creationId xmlns:p14="http://schemas.microsoft.com/office/powerpoint/2010/main" val="291511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F424B869-96D0-4183-AD0B-D7AA7037B532}" type="datetimeFigureOut">
              <a:rPr lang="pt-PT" smtClean="0"/>
              <a:t>20/05/2022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AC9182-7A33-469E-BDEC-18AB333FCD07}" type="slidenum">
              <a:rPr lang="pt-PT" smtClean="0"/>
              <a:t>‹nº›</a:t>
            </a:fld>
            <a:endParaRPr lang="pt-PT"/>
          </a:p>
        </p:txBody>
      </p:sp>
    </p:spTree>
    <p:extLst>
      <p:ext uri="{BB962C8B-B14F-4D97-AF65-F5344CB8AC3E}">
        <p14:creationId xmlns:p14="http://schemas.microsoft.com/office/powerpoint/2010/main" val="843111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F424B869-96D0-4183-AD0B-D7AA7037B532}" type="datetimeFigureOut">
              <a:rPr lang="pt-PT" smtClean="0"/>
              <a:t>20/05/2022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AC9182-7A33-469E-BDEC-18AB333FCD07}" type="slidenum">
              <a:rPr lang="pt-PT" smtClean="0"/>
              <a:t>‹nº›</a:t>
            </a:fld>
            <a:endParaRPr lang="pt-PT"/>
          </a:p>
        </p:txBody>
      </p:sp>
    </p:spTree>
    <p:extLst>
      <p:ext uri="{BB962C8B-B14F-4D97-AF65-F5344CB8AC3E}">
        <p14:creationId xmlns:p14="http://schemas.microsoft.com/office/powerpoint/2010/main" val="74207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F424B869-96D0-4183-AD0B-D7AA7037B532}" type="datetimeFigureOut">
              <a:rPr lang="pt-PT" smtClean="0"/>
              <a:t>20/05/2022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AC9182-7A33-469E-BDEC-18AB333FCD07}" type="slidenum">
              <a:rPr lang="pt-PT" smtClean="0"/>
              <a:t>‹nº›</a:t>
            </a:fld>
            <a:endParaRPr lang="pt-PT"/>
          </a:p>
        </p:txBody>
      </p:sp>
    </p:spTree>
    <p:extLst>
      <p:ext uri="{BB962C8B-B14F-4D97-AF65-F5344CB8AC3E}">
        <p14:creationId xmlns:p14="http://schemas.microsoft.com/office/powerpoint/2010/main" val="201236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B54CEF36-44E4-40E8-8E38-324D549C071D}" type="datetimeFigureOut">
              <a:rPr lang="pt-PT" smtClean="0"/>
              <a:t>20/05/2022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7D7A844-FBC3-4B92-82BE-667809DFDF3A}" type="slidenum">
              <a:rPr lang="pt-PT" smtClean="0"/>
              <a:t>‹nº›</a:t>
            </a:fld>
            <a:endParaRPr lang="pt-PT"/>
          </a:p>
        </p:txBody>
      </p:sp>
    </p:spTree>
    <p:extLst>
      <p:ext uri="{BB962C8B-B14F-4D97-AF65-F5344CB8AC3E}">
        <p14:creationId xmlns:p14="http://schemas.microsoft.com/office/powerpoint/2010/main" val="2132192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B54CEF36-44E4-40E8-8E38-324D549C071D}" type="datetimeFigureOut">
              <a:rPr lang="pt-PT" smtClean="0"/>
              <a:t>20/05/2022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7D7A844-FBC3-4B92-82BE-667809DFDF3A}" type="slidenum">
              <a:rPr lang="pt-PT" smtClean="0"/>
              <a:t>‹nº›</a:t>
            </a:fld>
            <a:endParaRPr lang="pt-PT"/>
          </a:p>
        </p:txBody>
      </p:sp>
    </p:spTree>
    <p:extLst>
      <p:ext uri="{BB962C8B-B14F-4D97-AF65-F5344CB8AC3E}">
        <p14:creationId xmlns:p14="http://schemas.microsoft.com/office/powerpoint/2010/main" val="2658422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B54CEF36-44E4-40E8-8E38-324D549C071D}" type="datetimeFigureOut">
              <a:rPr lang="pt-PT" smtClean="0"/>
              <a:t>20/05/2022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7D7A844-FBC3-4B92-82BE-667809DFDF3A}" type="slidenum">
              <a:rPr lang="pt-PT" smtClean="0"/>
              <a:t>‹nº›</a:t>
            </a:fld>
            <a:endParaRPr lang="pt-PT"/>
          </a:p>
        </p:txBody>
      </p:sp>
    </p:spTree>
    <p:extLst>
      <p:ext uri="{BB962C8B-B14F-4D97-AF65-F5344CB8AC3E}">
        <p14:creationId xmlns:p14="http://schemas.microsoft.com/office/powerpoint/2010/main" val="537879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B54CEF36-44E4-40E8-8E38-324D549C071D}" type="datetimeFigureOut">
              <a:rPr lang="pt-PT" smtClean="0"/>
              <a:t>20/05/2022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7D7A844-FBC3-4B92-82BE-667809DFDF3A}" type="slidenum">
              <a:rPr lang="pt-PT" smtClean="0"/>
              <a:t>‹nº›</a:t>
            </a:fld>
            <a:endParaRPr lang="pt-PT"/>
          </a:p>
        </p:txBody>
      </p:sp>
    </p:spTree>
    <p:extLst>
      <p:ext uri="{BB962C8B-B14F-4D97-AF65-F5344CB8AC3E}">
        <p14:creationId xmlns:p14="http://schemas.microsoft.com/office/powerpoint/2010/main" val="4103022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B54CEF36-44E4-40E8-8E38-324D549C071D}" type="datetimeFigureOut">
              <a:rPr lang="pt-PT" smtClean="0"/>
              <a:t>20/05/2022</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7D7A844-FBC3-4B92-82BE-667809DFDF3A}" type="slidenum">
              <a:rPr lang="pt-PT" smtClean="0"/>
              <a:t>‹nº›</a:t>
            </a:fld>
            <a:endParaRPr lang="pt-PT"/>
          </a:p>
        </p:txBody>
      </p:sp>
    </p:spTree>
    <p:extLst>
      <p:ext uri="{BB962C8B-B14F-4D97-AF65-F5344CB8AC3E}">
        <p14:creationId xmlns:p14="http://schemas.microsoft.com/office/powerpoint/2010/main" val="388737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B54CEF36-44E4-40E8-8E38-324D549C071D}" type="datetimeFigureOut">
              <a:rPr lang="pt-PT" smtClean="0"/>
              <a:t>20/05/2022</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7D7A844-FBC3-4B92-82BE-667809DFDF3A}" type="slidenum">
              <a:rPr lang="pt-PT" smtClean="0"/>
              <a:t>‹nº›</a:t>
            </a:fld>
            <a:endParaRPr lang="pt-PT"/>
          </a:p>
        </p:txBody>
      </p:sp>
    </p:spTree>
    <p:extLst>
      <p:ext uri="{BB962C8B-B14F-4D97-AF65-F5344CB8AC3E}">
        <p14:creationId xmlns:p14="http://schemas.microsoft.com/office/powerpoint/2010/main" val="129200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B54CEF36-44E4-40E8-8E38-324D549C071D}" type="datetimeFigureOut">
              <a:rPr lang="pt-PT" smtClean="0"/>
              <a:t>20/05/2022</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7D7A844-FBC3-4B92-82BE-667809DFDF3A}" type="slidenum">
              <a:rPr lang="pt-PT" smtClean="0"/>
              <a:t>‹nº›</a:t>
            </a:fld>
            <a:endParaRPr lang="pt-PT"/>
          </a:p>
        </p:txBody>
      </p:sp>
    </p:spTree>
    <p:extLst>
      <p:ext uri="{BB962C8B-B14F-4D97-AF65-F5344CB8AC3E}">
        <p14:creationId xmlns:p14="http://schemas.microsoft.com/office/powerpoint/2010/main" val="3447999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B54CEF36-44E4-40E8-8E38-324D549C071D}" type="datetimeFigureOut">
              <a:rPr lang="pt-PT" smtClean="0"/>
              <a:t>20/05/2022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7D7A844-FBC3-4B92-82BE-667809DFDF3A}" type="slidenum">
              <a:rPr lang="pt-PT" smtClean="0"/>
              <a:t>‹nº›</a:t>
            </a:fld>
            <a:endParaRPr lang="pt-PT"/>
          </a:p>
        </p:txBody>
      </p:sp>
    </p:spTree>
    <p:extLst>
      <p:ext uri="{BB962C8B-B14F-4D97-AF65-F5344CB8AC3E}">
        <p14:creationId xmlns:p14="http://schemas.microsoft.com/office/powerpoint/2010/main" val="34614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F424B869-96D0-4183-AD0B-D7AA7037B532}" type="datetimeFigureOut">
              <a:rPr lang="pt-PT" smtClean="0"/>
              <a:t>20/05/2022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AC9182-7A33-469E-BDEC-18AB333FCD07}" type="slidenum">
              <a:rPr lang="pt-PT" smtClean="0"/>
              <a:t>‹nº›</a:t>
            </a:fld>
            <a:endParaRPr lang="pt-PT"/>
          </a:p>
        </p:txBody>
      </p:sp>
    </p:spTree>
    <p:extLst>
      <p:ext uri="{BB962C8B-B14F-4D97-AF65-F5344CB8AC3E}">
        <p14:creationId xmlns:p14="http://schemas.microsoft.com/office/powerpoint/2010/main" val="3209913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B54CEF36-44E4-40E8-8E38-324D549C071D}" type="datetimeFigureOut">
              <a:rPr lang="pt-PT" smtClean="0"/>
              <a:t>20/05/2022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7D7A844-FBC3-4B92-82BE-667809DFDF3A}" type="slidenum">
              <a:rPr lang="pt-PT" smtClean="0"/>
              <a:t>‹nº›</a:t>
            </a:fld>
            <a:endParaRPr lang="pt-PT"/>
          </a:p>
        </p:txBody>
      </p:sp>
    </p:spTree>
    <p:extLst>
      <p:ext uri="{BB962C8B-B14F-4D97-AF65-F5344CB8AC3E}">
        <p14:creationId xmlns:p14="http://schemas.microsoft.com/office/powerpoint/2010/main" val="4070796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B54CEF36-44E4-40E8-8E38-324D549C071D}" type="datetimeFigureOut">
              <a:rPr lang="pt-PT" smtClean="0"/>
              <a:t>20/05/2022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7D7A844-FBC3-4B92-82BE-667809DFDF3A}" type="slidenum">
              <a:rPr lang="pt-PT" smtClean="0"/>
              <a:t>‹nº›</a:t>
            </a:fld>
            <a:endParaRPr lang="pt-PT"/>
          </a:p>
        </p:txBody>
      </p:sp>
    </p:spTree>
    <p:extLst>
      <p:ext uri="{BB962C8B-B14F-4D97-AF65-F5344CB8AC3E}">
        <p14:creationId xmlns:p14="http://schemas.microsoft.com/office/powerpoint/2010/main" val="2707246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B54CEF36-44E4-40E8-8E38-324D549C071D}" type="datetimeFigureOut">
              <a:rPr lang="pt-PT" smtClean="0"/>
              <a:t>20/05/2022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7D7A844-FBC3-4B92-82BE-667809DFDF3A}" type="slidenum">
              <a:rPr lang="pt-PT" smtClean="0"/>
              <a:t>‹nº›</a:t>
            </a:fld>
            <a:endParaRPr lang="pt-PT"/>
          </a:p>
        </p:txBody>
      </p:sp>
    </p:spTree>
    <p:extLst>
      <p:ext uri="{BB962C8B-B14F-4D97-AF65-F5344CB8AC3E}">
        <p14:creationId xmlns:p14="http://schemas.microsoft.com/office/powerpoint/2010/main" val="164125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F424B869-96D0-4183-AD0B-D7AA7037B532}" type="datetimeFigureOut">
              <a:rPr lang="pt-PT" smtClean="0"/>
              <a:t>20/05/2022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AC9182-7A33-469E-BDEC-18AB333FCD07}" type="slidenum">
              <a:rPr lang="pt-PT" smtClean="0"/>
              <a:t>‹nº›</a:t>
            </a:fld>
            <a:endParaRPr lang="pt-PT"/>
          </a:p>
        </p:txBody>
      </p:sp>
    </p:spTree>
    <p:extLst>
      <p:ext uri="{BB962C8B-B14F-4D97-AF65-F5344CB8AC3E}">
        <p14:creationId xmlns:p14="http://schemas.microsoft.com/office/powerpoint/2010/main" val="2739676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F424B869-96D0-4183-AD0B-D7AA7037B532}" type="datetimeFigureOut">
              <a:rPr lang="pt-PT" smtClean="0"/>
              <a:t>20/05/2022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BAC9182-7A33-469E-BDEC-18AB333FCD07}" type="slidenum">
              <a:rPr lang="pt-PT" smtClean="0"/>
              <a:t>‹nº›</a:t>
            </a:fld>
            <a:endParaRPr lang="pt-PT"/>
          </a:p>
        </p:txBody>
      </p:sp>
    </p:spTree>
    <p:extLst>
      <p:ext uri="{BB962C8B-B14F-4D97-AF65-F5344CB8AC3E}">
        <p14:creationId xmlns:p14="http://schemas.microsoft.com/office/powerpoint/2010/main" val="329020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F424B869-96D0-4183-AD0B-D7AA7037B532}" type="datetimeFigureOut">
              <a:rPr lang="pt-PT" smtClean="0"/>
              <a:t>20/05/2022</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0BAC9182-7A33-469E-BDEC-18AB333FCD07}" type="slidenum">
              <a:rPr lang="pt-PT" smtClean="0"/>
              <a:t>‹nº›</a:t>
            </a:fld>
            <a:endParaRPr lang="pt-PT"/>
          </a:p>
        </p:txBody>
      </p:sp>
    </p:spTree>
    <p:extLst>
      <p:ext uri="{BB962C8B-B14F-4D97-AF65-F5344CB8AC3E}">
        <p14:creationId xmlns:p14="http://schemas.microsoft.com/office/powerpoint/2010/main" val="128704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F424B869-96D0-4183-AD0B-D7AA7037B532}" type="datetimeFigureOut">
              <a:rPr lang="pt-PT" smtClean="0"/>
              <a:t>20/05/2022</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0BAC9182-7A33-469E-BDEC-18AB333FCD07}" type="slidenum">
              <a:rPr lang="pt-PT" smtClean="0"/>
              <a:t>‹nº›</a:t>
            </a:fld>
            <a:endParaRPr lang="pt-PT"/>
          </a:p>
        </p:txBody>
      </p:sp>
    </p:spTree>
    <p:extLst>
      <p:ext uri="{BB962C8B-B14F-4D97-AF65-F5344CB8AC3E}">
        <p14:creationId xmlns:p14="http://schemas.microsoft.com/office/powerpoint/2010/main" val="2198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F424B869-96D0-4183-AD0B-D7AA7037B532}" type="datetimeFigureOut">
              <a:rPr lang="pt-PT" smtClean="0"/>
              <a:t>20/05/2022</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0BAC9182-7A33-469E-BDEC-18AB333FCD07}" type="slidenum">
              <a:rPr lang="pt-PT" smtClean="0"/>
              <a:t>‹nº›</a:t>
            </a:fld>
            <a:endParaRPr lang="pt-PT"/>
          </a:p>
        </p:txBody>
      </p:sp>
    </p:spTree>
    <p:extLst>
      <p:ext uri="{BB962C8B-B14F-4D97-AF65-F5344CB8AC3E}">
        <p14:creationId xmlns:p14="http://schemas.microsoft.com/office/powerpoint/2010/main" val="3596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F424B869-96D0-4183-AD0B-D7AA7037B532}" type="datetimeFigureOut">
              <a:rPr lang="pt-PT" smtClean="0"/>
              <a:t>20/05/2022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BAC9182-7A33-469E-BDEC-18AB333FCD07}" type="slidenum">
              <a:rPr lang="pt-PT" smtClean="0"/>
              <a:t>‹nº›</a:t>
            </a:fld>
            <a:endParaRPr lang="pt-PT"/>
          </a:p>
        </p:txBody>
      </p:sp>
    </p:spTree>
    <p:extLst>
      <p:ext uri="{BB962C8B-B14F-4D97-AF65-F5344CB8AC3E}">
        <p14:creationId xmlns:p14="http://schemas.microsoft.com/office/powerpoint/2010/main" val="256255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F424B869-96D0-4183-AD0B-D7AA7037B532}" type="datetimeFigureOut">
              <a:rPr lang="pt-PT" smtClean="0"/>
              <a:t>20/05/2022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BAC9182-7A33-469E-BDEC-18AB333FCD07}" type="slidenum">
              <a:rPr lang="pt-PT" smtClean="0"/>
              <a:t>‹nº›</a:t>
            </a:fld>
            <a:endParaRPr lang="pt-PT"/>
          </a:p>
        </p:txBody>
      </p:sp>
    </p:spTree>
    <p:extLst>
      <p:ext uri="{BB962C8B-B14F-4D97-AF65-F5344CB8AC3E}">
        <p14:creationId xmlns:p14="http://schemas.microsoft.com/office/powerpoint/2010/main" val="413309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4B869-96D0-4183-AD0B-D7AA7037B532}" type="datetimeFigureOut">
              <a:rPr lang="pt-PT" smtClean="0"/>
              <a:t>20/05/2022</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C9182-7A33-469E-BDEC-18AB333FCD07}" type="slidenum">
              <a:rPr lang="pt-PT" smtClean="0"/>
              <a:t>‹nº›</a:t>
            </a:fld>
            <a:endParaRPr lang="pt-PT"/>
          </a:p>
        </p:txBody>
      </p:sp>
    </p:spTree>
    <p:extLst>
      <p:ext uri="{BB962C8B-B14F-4D97-AF65-F5344CB8AC3E}">
        <p14:creationId xmlns:p14="http://schemas.microsoft.com/office/powerpoint/2010/main" val="14512210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alpha val="0"/>
          </a:schemeClr>
        </a:solid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CEF36-44E4-40E8-8E38-324D549C071D}" type="datetimeFigureOut">
              <a:rPr lang="pt-PT" smtClean="0"/>
              <a:t>20/05/2022</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7A844-FBC3-4B92-82BE-667809DFDF3A}" type="slidenum">
              <a:rPr lang="pt-PT" smtClean="0"/>
              <a:t>‹nº›</a:t>
            </a:fld>
            <a:endParaRPr lang="pt-PT"/>
          </a:p>
        </p:txBody>
      </p:sp>
    </p:spTree>
    <p:extLst>
      <p:ext uri="{BB962C8B-B14F-4D97-AF65-F5344CB8AC3E}">
        <p14:creationId xmlns:p14="http://schemas.microsoft.com/office/powerpoint/2010/main" val="528180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www.artehistoria.jcyl.es/histesp/personajes/8472.htm" TargetMode="External"/><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youtube.com/watch?v=5XE-VFJY7Ko&amp;feature=related"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mailto:rui.matos@ipleiria.pt" TargetMode="External"/><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aac"/><Relationship Id="rId1" Type="http://schemas.microsoft.com/office/2007/relationships/media" Target="../media/media1.aac"/><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hyperlink" Target="https://en.wikipedia.org/wiki/pt:Vincenzo_Camuccini"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628648" y="547815"/>
            <a:ext cx="3875389" cy="1680519"/>
          </a:xfrm>
        </p:spPr>
        <p:txBody>
          <a:bodyPr vert="horz" lIns="91440" tIns="45720" rIns="91440" bIns="45720" rtlCol="0" anchor="ctr">
            <a:normAutofit/>
          </a:bodyPr>
          <a:lstStyle/>
          <a:p>
            <a:pPr algn="l">
              <a:lnSpc>
                <a:spcPct val="90000"/>
              </a:lnSpc>
            </a:pPr>
            <a:r>
              <a:rPr lang="en-US" sz="2700" b="1" dirty="0" err="1">
                <a:highlight>
                  <a:srgbClr val="808000"/>
                </a:highlight>
              </a:rPr>
              <a:t>Devagar</a:t>
            </a:r>
            <a:r>
              <a:rPr lang="en-US" sz="2700" b="1" dirty="0">
                <a:highlight>
                  <a:srgbClr val="808000"/>
                </a:highlight>
              </a:rPr>
              <a:t>, que </a:t>
            </a:r>
            <a:r>
              <a:rPr lang="en-US" sz="2700" b="1" dirty="0" err="1">
                <a:highlight>
                  <a:srgbClr val="808000"/>
                </a:highlight>
              </a:rPr>
              <a:t>tenho</a:t>
            </a:r>
            <a:r>
              <a:rPr lang="en-US" sz="2700" b="1" dirty="0">
                <a:highlight>
                  <a:srgbClr val="808000"/>
                </a:highlight>
              </a:rPr>
              <a:t> </a:t>
            </a:r>
            <a:r>
              <a:rPr lang="en-US" sz="2700" b="1" dirty="0" err="1">
                <a:highlight>
                  <a:srgbClr val="808000"/>
                </a:highlight>
              </a:rPr>
              <a:t>pressa</a:t>
            </a:r>
            <a:r>
              <a:rPr lang="en-US" sz="2700" b="1" dirty="0">
                <a:highlight>
                  <a:srgbClr val="808000"/>
                </a:highlight>
              </a:rPr>
              <a:t>: que </a:t>
            </a:r>
            <a:r>
              <a:rPr lang="en-US" sz="2700" b="1" dirty="0" err="1">
                <a:highlight>
                  <a:srgbClr val="808000"/>
                </a:highlight>
              </a:rPr>
              <a:t>lugar</a:t>
            </a:r>
            <a:r>
              <a:rPr lang="en-US" sz="2700" b="1" dirty="0">
                <a:highlight>
                  <a:srgbClr val="808000"/>
                </a:highlight>
              </a:rPr>
              <a:t> para </a:t>
            </a:r>
            <a:r>
              <a:rPr lang="en-US" sz="2700" b="1" dirty="0" err="1">
                <a:highlight>
                  <a:srgbClr val="808000"/>
                </a:highlight>
              </a:rPr>
              <a:t>os</a:t>
            </a:r>
            <a:r>
              <a:rPr lang="en-US" sz="2700" b="1" dirty="0">
                <a:highlight>
                  <a:srgbClr val="808000"/>
                </a:highlight>
              </a:rPr>
              <a:t> </a:t>
            </a:r>
            <a:r>
              <a:rPr lang="en-US" sz="2700" dirty="0">
                <a:highlight>
                  <a:srgbClr val="808000"/>
                </a:highlight>
              </a:rPr>
              <a:t>(ta)</a:t>
            </a:r>
            <a:r>
              <a:rPr lang="en-US" sz="2700" b="1" dirty="0">
                <a:highlight>
                  <a:srgbClr val="808000"/>
                </a:highlight>
              </a:rPr>
              <a:t>lentos no </a:t>
            </a:r>
            <a:r>
              <a:rPr lang="en-US" sz="2700" b="1" dirty="0" err="1">
                <a:highlight>
                  <a:srgbClr val="808000"/>
                </a:highlight>
              </a:rPr>
              <a:t>desporto</a:t>
            </a:r>
            <a:r>
              <a:rPr lang="en-US" sz="2700" b="1" dirty="0">
                <a:highlight>
                  <a:srgbClr val="808000"/>
                </a:highlight>
              </a:rPr>
              <a:t>?</a:t>
            </a:r>
          </a:p>
        </p:txBody>
      </p:sp>
      <p:sp>
        <p:nvSpPr>
          <p:cNvPr id="4" name="CaixaDeTexto 3"/>
          <p:cNvSpPr txBox="1"/>
          <p:nvPr/>
        </p:nvSpPr>
        <p:spPr>
          <a:xfrm>
            <a:off x="4639964" y="547815"/>
            <a:ext cx="3884220" cy="16805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t>Rui Matos</a:t>
            </a:r>
          </a:p>
          <a:p>
            <a:pPr indent="-228600">
              <a:lnSpc>
                <a:spcPct val="90000"/>
              </a:lnSpc>
              <a:spcAft>
                <a:spcPts val="600"/>
              </a:spcAft>
              <a:buFont typeface="Arial" panose="020B0604020202020204" pitchFamily="34" charset="0"/>
              <a:buChar char="•"/>
            </a:pPr>
            <a:r>
              <a:rPr lang="en-US" sz="1700"/>
              <a:t>PhD Motricidade Humana</a:t>
            </a:r>
          </a:p>
          <a:p>
            <a:pPr indent="-228600">
              <a:lnSpc>
                <a:spcPct val="90000"/>
              </a:lnSpc>
              <a:spcAft>
                <a:spcPts val="600"/>
              </a:spcAft>
              <a:buFont typeface="Arial" panose="020B0604020202020204" pitchFamily="34" charset="0"/>
              <a:buChar char="•"/>
            </a:pPr>
            <a:r>
              <a:rPr lang="en-US" sz="1700"/>
              <a:t>CIEQV; ESECS/IPL</a:t>
            </a:r>
          </a:p>
        </p:txBody>
      </p:sp>
      <p:pic>
        <p:nvPicPr>
          <p:cNvPr id="4098" name="Picture 2" descr="Olympia Sports SF400P 18 in. x 24 in. Aluminum Sign - Slow Children -  Ylw-Grn - Walmart.com">
            <a:extLst>
              <a:ext uri="{FF2B5EF4-FFF2-40B4-BE49-F238E27FC236}">
                <a16:creationId xmlns:a16="http://schemas.microsoft.com/office/drawing/2014/main" id="{79B7AE07-FCB1-43EF-A167-8BFD58BAE6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0769" y="2421924"/>
            <a:ext cx="3711146" cy="37111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ode ser uma imagem de 8 pessoas, pessoas em pé, bicicleta, ao ar livre e texto que diz &quot;COMO CONCILIAR A FORMAÇÃO COM A COMPETIÇÃO 21 MAIO 9H30 ESECS LEIRIA AUDITÓRIO Rui Matos Anna Volosivich Carles González Pedro Alegria Valter Pinheiro. Sofia Abreu _ili- ana Dinis Pacheco António Rosado José Couceiro. Manuel Coelho Silva Miguel Pacheco José Lima Seminário creditado ORGANIZAÇA Unidades Crédito Oradores convidados 5(Técnicosde retoreseT reinadores) 0ODESOTJUVBE LERI T Leiria n TREINADORES ) Leiriarozz&quot;">
            <a:extLst>
              <a:ext uri="{FF2B5EF4-FFF2-40B4-BE49-F238E27FC236}">
                <a16:creationId xmlns:a16="http://schemas.microsoft.com/office/drawing/2014/main" id="{A21E0E76-B054-4F1F-936D-3ADE103A2A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0916" y="2421924"/>
            <a:ext cx="3711146" cy="371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724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Children At Play Innovative Sports INNOVATIVE Pop-Up 24-Inch Safety Cones  2-Pack SLOW">
            <a:extLst>
              <a:ext uri="{FF2B5EF4-FFF2-40B4-BE49-F238E27FC236}">
                <a16:creationId xmlns:a16="http://schemas.microsoft.com/office/drawing/2014/main" id="{BD4C8AB4-6408-4ADB-8A17-3E663F9C44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2600" y="1439652"/>
            <a:ext cx="3968749" cy="397869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descr="Uma imagem com texto&#10;&#10;Descrição gerada automaticamente">
            <a:extLst>
              <a:ext uri="{FF2B5EF4-FFF2-40B4-BE49-F238E27FC236}">
                <a16:creationId xmlns:a16="http://schemas.microsoft.com/office/drawing/2014/main" id="{33EFE34A-21A0-66C5-2F1D-93C2BC4CF0EA}"/>
              </a:ext>
            </a:extLst>
          </p:cNvPr>
          <p:cNvPicPr>
            <a:picLocks noChangeAspect="1"/>
          </p:cNvPicPr>
          <p:nvPr/>
        </p:nvPicPr>
        <p:blipFill>
          <a:blip r:embed="rId3"/>
          <a:stretch>
            <a:fillRect/>
          </a:stretch>
        </p:blipFill>
        <p:spPr>
          <a:xfrm>
            <a:off x="4536400" y="1439652"/>
            <a:ext cx="3968751" cy="1895833"/>
          </a:xfrm>
          <a:prstGeom prst="rect">
            <a:avLst/>
          </a:prstGeom>
        </p:spPr>
      </p:pic>
      <p:sp>
        <p:nvSpPr>
          <p:cNvPr id="5" name="Retângulo 4">
            <a:extLst>
              <a:ext uri="{FF2B5EF4-FFF2-40B4-BE49-F238E27FC236}">
                <a16:creationId xmlns:a16="http://schemas.microsoft.com/office/drawing/2014/main" id="{116F0524-394A-EA63-0B29-5A91FD2E6FD1}"/>
              </a:ext>
            </a:extLst>
          </p:cNvPr>
          <p:cNvSpPr/>
          <p:nvPr/>
        </p:nvSpPr>
        <p:spPr>
          <a:xfrm>
            <a:off x="6876256" y="2387568"/>
            <a:ext cx="864096" cy="1631216"/>
          </a:xfrm>
          <a:prstGeom prst="rect">
            <a:avLst/>
          </a:prstGeom>
          <a:noFill/>
        </p:spPr>
        <p:txBody>
          <a:bodyPr wrap="square" lIns="91440" tIns="45720" rIns="91440" bIns="45720">
            <a:spAutoFit/>
          </a:bodyPr>
          <a:lstStyle/>
          <a:p>
            <a:pPr algn="ctr"/>
            <a:r>
              <a:rPr lang="pt-PT" sz="4800" b="1" cap="none" spc="50" dirty="0">
                <a:ln w="0"/>
                <a:effectLst>
                  <a:innerShdw blurRad="63500" dist="50800" dir="13500000">
                    <a:srgbClr val="000000">
                      <a:alpha val="50000"/>
                    </a:srgbClr>
                  </a:innerShdw>
                </a:effectLst>
              </a:rPr>
              <a:t>?</a:t>
            </a:r>
          </a:p>
          <a:p>
            <a:pPr algn="ctr"/>
            <a:endParaRPr lang="pt-PT" sz="4800" b="1" cap="none" spc="50" dirty="0">
              <a:ln w="0"/>
              <a:effectLst>
                <a:innerShdw blurRad="63500" dist="50800" dir="13500000">
                  <a:srgbClr val="000000">
                    <a:alpha val="50000"/>
                  </a:srgbClr>
                </a:innerShdw>
              </a:effectLst>
            </a:endParaRPr>
          </a:p>
        </p:txBody>
      </p:sp>
      <p:pic>
        <p:nvPicPr>
          <p:cNvPr id="6" name="Picture 2" descr="Olympia Sports SF400P 18 in. x 24 in. Aluminum Sign - Slow Children -  Ylw-Grn - Walmart.com">
            <a:extLst>
              <a:ext uri="{FF2B5EF4-FFF2-40B4-BE49-F238E27FC236}">
                <a16:creationId xmlns:a16="http://schemas.microsoft.com/office/drawing/2014/main" id="{C7C511D7-25EF-BDA6-B7A0-BAE8CABB62B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24128" y="4244607"/>
            <a:ext cx="2493079" cy="249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53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AEF980F-0D94-4FFB-9215-FB7CC020738F}"/>
              </a:ext>
            </a:extLst>
          </p:cNvPr>
          <p:cNvSpPr>
            <a:spLocks noGrp="1"/>
          </p:cNvSpPr>
          <p:nvPr>
            <p:ph type="title"/>
          </p:nvPr>
        </p:nvSpPr>
        <p:spPr>
          <a:xfrm>
            <a:off x="728526" y="371719"/>
            <a:ext cx="4594473" cy="1906863"/>
          </a:xfrm>
        </p:spPr>
        <p:txBody>
          <a:bodyPr vert="horz" lIns="91440" tIns="45720" rIns="91440" bIns="45720" rtlCol="0" anchor="b">
            <a:normAutofit/>
          </a:bodyPr>
          <a:lstStyle/>
          <a:p>
            <a:pPr algn="l">
              <a:lnSpc>
                <a:spcPct val="90000"/>
              </a:lnSpc>
            </a:pPr>
            <a:r>
              <a:rPr lang="en-US" sz="3100" b="0" i="0" kern="1200" dirty="0">
                <a:solidFill>
                  <a:schemeClr val="tx1"/>
                </a:solidFill>
                <a:effectLst/>
                <a:latin typeface="+mj-lt"/>
                <a:ea typeface="+mj-ea"/>
                <a:cs typeface="+mj-cs"/>
              </a:rPr>
              <a:t>Spotting the long-term learners</a:t>
            </a:r>
            <a:br>
              <a:rPr lang="en-US" sz="3100" b="0" i="0" kern="1200" dirty="0">
                <a:solidFill>
                  <a:schemeClr val="tx1"/>
                </a:solidFill>
                <a:effectLst/>
                <a:latin typeface="+mj-lt"/>
                <a:ea typeface="+mj-ea"/>
                <a:cs typeface="+mj-cs"/>
              </a:rPr>
            </a:br>
            <a:r>
              <a:rPr lang="en-US" sz="3100" b="0" i="0" kern="1200" dirty="0">
                <a:solidFill>
                  <a:schemeClr val="tx1"/>
                </a:solidFill>
                <a:effectLst/>
                <a:latin typeface="+mj-lt"/>
                <a:ea typeface="+mj-ea"/>
                <a:cs typeface="+mj-cs"/>
              </a:rPr>
              <a:t>&amp;</a:t>
            </a:r>
            <a:br>
              <a:rPr lang="en-US" sz="3100" b="0" i="0" kern="1200" dirty="0">
                <a:solidFill>
                  <a:schemeClr val="tx1"/>
                </a:solidFill>
                <a:effectLst/>
                <a:latin typeface="+mj-lt"/>
                <a:ea typeface="+mj-ea"/>
                <a:cs typeface="+mj-cs"/>
              </a:rPr>
            </a:br>
            <a:r>
              <a:rPr lang="en-US" sz="3100" b="0" i="0" kern="1200" dirty="0">
                <a:solidFill>
                  <a:schemeClr val="tx1"/>
                </a:solidFill>
                <a:effectLst/>
                <a:latin typeface="+mj-lt"/>
                <a:ea typeface="+mj-ea"/>
                <a:cs typeface="+mj-cs"/>
              </a:rPr>
              <a:t>keeping 'ghosts' alive</a:t>
            </a:r>
            <a:endParaRPr lang="en-US" sz="3100" kern="1200" dirty="0">
              <a:solidFill>
                <a:schemeClr val="tx1"/>
              </a:solidFill>
              <a:latin typeface="+mj-lt"/>
              <a:ea typeface="+mj-ea"/>
              <a:cs typeface="+mj-cs"/>
            </a:endParaRPr>
          </a:p>
        </p:txBody>
      </p:sp>
      <p:sp>
        <p:nvSpPr>
          <p:cNvPr id="3" name="CaixaDeTexto 2">
            <a:extLst>
              <a:ext uri="{FF2B5EF4-FFF2-40B4-BE49-F238E27FC236}">
                <a16:creationId xmlns:a16="http://schemas.microsoft.com/office/drawing/2014/main" id="{80E0A3A3-C422-4716-B57F-16B0715AC536}"/>
              </a:ext>
            </a:extLst>
          </p:cNvPr>
          <p:cNvSpPr txBox="1"/>
          <p:nvPr/>
        </p:nvSpPr>
        <p:spPr>
          <a:xfrm>
            <a:off x="728526" y="2711395"/>
            <a:ext cx="3086100" cy="34655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t>Dependendo da taxa de maturação, a diferença de altura entre uma criança de 9 anos e de 9 anos e 364 dias pode ir de 5 a 25 cm</a:t>
            </a:r>
          </a:p>
        </p:txBody>
      </p:sp>
      <p:pic>
        <p:nvPicPr>
          <p:cNvPr id="5" name="Imagem 4" descr="Uma imagem com relva, pessoa, desporto, jogo atlético&#10;&#10;Descrição gerada automaticamente">
            <a:extLst>
              <a:ext uri="{FF2B5EF4-FFF2-40B4-BE49-F238E27FC236}">
                <a16:creationId xmlns:a16="http://schemas.microsoft.com/office/drawing/2014/main" id="{0C65B55F-D597-4039-A1F8-4ADA8DBBFB16}"/>
              </a:ext>
            </a:extLst>
          </p:cNvPr>
          <p:cNvPicPr>
            <a:picLocks noChangeAspect="1"/>
          </p:cNvPicPr>
          <p:nvPr/>
        </p:nvPicPr>
        <p:blipFill rotWithShape="1">
          <a:blip r:embed="rId2">
            <a:extLst>
              <a:ext uri="{28A0092B-C50C-407E-A947-70E740481C1C}">
                <a14:useLocalDpi xmlns:a14="http://schemas.microsoft.com/office/drawing/2010/main" val="0"/>
              </a:ext>
            </a:extLst>
          </a:blip>
          <a:srcRect l="11509" r="1" b="1"/>
          <a:stretch/>
        </p:blipFill>
        <p:spPr>
          <a:xfrm>
            <a:off x="6339726" y="3681465"/>
            <a:ext cx="2810949"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6148" name="Picture 4" descr="RAE pic">
            <a:extLst>
              <a:ext uri="{FF2B5EF4-FFF2-40B4-BE49-F238E27FC236}">
                <a16:creationId xmlns:a16="http://schemas.microsoft.com/office/drawing/2014/main" id="{EA06767E-B0F9-4E88-8B47-1485CF3E2E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40" r="9486" b="-2"/>
          <a:stretch/>
        </p:blipFill>
        <p:spPr bwMode="auto">
          <a:xfrm>
            <a:off x="4048707" y="2457970"/>
            <a:ext cx="2593775"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descr="rae visual">
            <a:extLst>
              <a:ext uri="{FF2B5EF4-FFF2-40B4-BE49-F238E27FC236}">
                <a16:creationId xmlns:a16="http://schemas.microsoft.com/office/drawing/2014/main" id="{452BB826-2495-42C1-BAF2-70D3E21D63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943" r="20352"/>
          <a:stretch/>
        </p:blipFill>
        <p:spPr bwMode="auto">
          <a:xfrm>
            <a:off x="5715768" y="-5"/>
            <a:ext cx="3434907"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57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37777" y="3520677"/>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25CEAD4-6943-F682-8BF2-C7E52C3FF507}"/>
              </a:ext>
            </a:extLst>
          </p:cNvPr>
          <p:cNvSpPr>
            <a:spLocks noGrp="1"/>
          </p:cNvSpPr>
          <p:nvPr>
            <p:ph type="title"/>
          </p:nvPr>
        </p:nvSpPr>
        <p:spPr>
          <a:xfrm>
            <a:off x="656111" y="2322864"/>
            <a:ext cx="4118317" cy="2387600"/>
          </a:xfrm>
        </p:spPr>
        <p:txBody>
          <a:bodyPr vert="horz" lIns="91440" tIns="45720" rIns="91440" bIns="45720" rtlCol="0" anchor="b">
            <a:normAutofit/>
          </a:bodyPr>
          <a:lstStyle/>
          <a:p>
            <a:pPr algn="l">
              <a:lnSpc>
                <a:spcPct val="90000"/>
              </a:lnSpc>
            </a:pPr>
            <a:r>
              <a:rPr lang="en-US" sz="6000" kern="1200">
                <a:solidFill>
                  <a:schemeClr val="tx1"/>
                </a:solidFill>
                <a:latin typeface="+mj-lt"/>
                <a:ea typeface="+mj-ea"/>
                <a:cs typeface="+mj-cs"/>
              </a:rPr>
              <a:t>Bio-banding…</a:t>
            </a:r>
          </a:p>
        </p:txBody>
      </p:sp>
      <p:pic>
        <p:nvPicPr>
          <p:cNvPr id="4" name="Imagem 3">
            <a:extLst>
              <a:ext uri="{FF2B5EF4-FFF2-40B4-BE49-F238E27FC236}">
                <a16:creationId xmlns:a16="http://schemas.microsoft.com/office/drawing/2014/main" id="{ECBBB144-4DD3-10E4-9D7B-56A73A665446}"/>
              </a:ext>
            </a:extLst>
          </p:cNvPr>
          <p:cNvPicPr>
            <a:picLocks noChangeAspect="1"/>
          </p:cNvPicPr>
          <p:nvPr/>
        </p:nvPicPr>
        <p:blipFill>
          <a:blip r:embed="rId2"/>
          <a:stretch>
            <a:fillRect/>
          </a:stretch>
        </p:blipFill>
        <p:spPr>
          <a:xfrm>
            <a:off x="179512" y="-5292"/>
            <a:ext cx="3876962" cy="3111262"/>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3" name="Rectangle 12">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8938" y="447363"/>
            <a:ext cx="550605"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CaixaDeTexto 11">
            <a:extLst>
              <a:ext uri="{FF2B5EF4-FFF2-40B4-BE49-F238E27FC236}">
                <a16:creationId xmlns:a16="http://schemas.microsoft.com/office/drawing/2014/main" id="{8DC05022-D5F7-3954-B5B2-57FE772A798E}"/>
              </a:ext>
            </a:extLst>
          </p:cNvPr>
          <p:cNvSpPr txBox="1"/>
          <p:nvPr/>
        </p:nvSpPr>
        <p:spPr>
          <a:xfrm>
            <a:off x="1366095" y="4728760"/>
            <a:ext cx="4572000" cy="1200329"/>
          </a:xfrm>
          <a:prstGeom prst="rect">
            <a:avLst/>
          </a:prstGeom>
          <a:noFill/>
        </p:spPr>
        <p:txBody>
          <a:bodyPr wrap="square">
            <a:spAutoFit/>
          </a:bodyPr>
          <a:lstStyle/>
          <a:p>
            <a:pPr algn="just"/>
            <a:r>
              <a:rPr lang="en-GB" dirty="0"/>
              <a:t>THE PROCESS OF GROUPING ATHLETES ON THE BASIS OF ATTRIBUTES ASSOCIATED WITH GROWTH AND MATURATION RATHER THAN CHRONOLOGICAL AGE</a:t>
            </a:r>
          </a:p>
        </p:txBody>
      </p:sp>
      <p:sp>
        <p:nvSpPr>
          <p:cNvPr id="14" name="CaixaDeTexto 13">
            <a:extLst>
              <a:ext uri="{FF2B5EF4-FFF2-40B4-BE49-F238E27FC236}">
                <a16:creationId xmlns:a16="http://schemas.microsoft.com/office/drawing/2014/main" id="{BCFF0F23-BD7C-B5BB-8EF3-4FE7CAEF3921}"/>
              </a:ext>
            </a:extLst>
          </p:cNvPr>
          <p:cNvSpPr txBox="1"/>
          <p:nvPr/>
        </p:nvSpPr>
        <p:spPr>
          <a:xfrm>
            <a:off x="5963847" y="1779687"/>
            <a:ext cx="3245541" cy="5078313"/>
          </a:xfrm>
          <a:prstGeom prst="rect">
            <a:avLst/>
          </a:prstGeom>
          <a:noFill/>
        </p:spPr>
        <p:txBody>
          <a:bodyPr wrap="square">
            <a:spAutoFit/>
          </a:bodyPr>
          <a:lstStyle/>
          <a:p>
            <a:r>
              <a:rPr lang="en-GB" i="1" dirty="0"/>
              <a:t>“… youth with the physical and functional attributes deemed most appropriate for success in a given sport are more likely to be encouraged and rewarded for their participation, obtain more playing time and opportunity to play important positions (i.e., captain), and receive greater access to specialized coaching and training resources (17). Conversely, youth who may be equally talented yet physically less gifted, due to delayed maturation, are less likely to experience success and more likely to be overlooked or excluded…”</a:t>
            </a:r>
          </a:p>
        </p:txBody>
      </p:sp>
    </p:spTree>
    <p:extLst>
      <p:ext uri="{BB962C8B-B14F-4D97-AF65-F5344CB8AC3E}">
        <p14:creationId xmlns:p14="http://schemas.microsoft.com/office/powerpoint/2010/main" val="503320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28020" y="828312"/>
            <a:ext cx="8487960" cy="5201376"/>
            <a:chOff x="328020" y="828312"/>
            <a:chExt cx="8487960" cy="5201376"/>
          </a:xfrm>
        </p:grpSpPr>
        <p:pic>
          <p:nvPicPr>
            <p:cNvPr id="2" name="Imagem 1"/>
            <p:cNvPicPr>
              <a:picLocks noChangeAspect="1"/>
            </p:cNvPicPr>
            <p:nvPr/>
          </p:nvPicPr>
          <p:blipFill>
            <a:blip r:embed="rId2"/>
            <a:stretch>
              <a:fillRect/>
            </a:stretch>
          </p:blipFill>
          <p:spPr>
            <a:xfrm>
              <a:off x="328020" y="828312"/>
              <a:ext cx="8487960" cy="5201376"/>
            </a:xfrm>
            <a:prstGeom prst="rect">
              <a:avLst/>
            </a:prstGeom>
          </p:spPr>
        </p:pic>
        <p:pic>
          <p:nvPicPr>
            <p:cNvPr id="3" name="Imagem 2"/>
            <p:cNvPicPr>
              <a:picLocks noChangeAspect="1"/>
            </p:cNvPicPr>
            <p:nvPr/>
          </p:nvPicPr>
          <p:blipFill>
            <a:blip r:embed="rId3"/>
            <a:stretch>
              <a:fillRect/>
            </a:stretch>
          </p:blipFill>
          <p:spPr>
            <a:xfrm>
              <a:off x="5709963" y="1133144"/>
              <a:ext cx="3106017" cy="4896544"/>
            </a:xfrm>
            <a:prstGeom prst="rect">
              <a:avLst/>
            </a:prstGeom>
          </p:spPr>
        </p:pic>
      </p:grpSp>
    </p:spTree>
    <p:extLst>
      <p:ext uri="{BB962C8B-B14F-4D97-AF65-F5344CB8AC3E}">
        <p14:creationId xmlns:p14="http://schemas.microsoft.com/office/powerpoint/2010/main" val="4291587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185313" y="1047750"/>
            <a:ext cx="4386687" cy="4953000"/>
          </a:xfrm>
          <a:prstGeom prst="rect">
            <a:avLst/>
          </a:prstGeom>
        </p:spPr>
      </p:pic>
      <p:sp>
        <p:nvSpPr>
          <p:cNvPr id="4" name="Oval 3"/>
          <p:cNvSpPr/>
          <p:nvPr/>
        </p:nvSpPr>
        <p:spPr>
          <a:xfrm>
            <a:off x="122259" y="3157538"/>
            <a:ext cx="4086225" cy="7334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tângulo 4"/>
          <p:cNvSpPr/>
          <p:nvPr/>
        </p:nvSpPr>
        <p:spPr>
          <a:xfrm>
            <a:off x="4572000" y="5723751"/>
            <a:ext cx="4413388" cy="300082"/>
          </a:xfrm>
          <a:prstGeom prst="rect">
            <a:avLst/>
          </a:prstGeom>
        </p:spPr>
        <p:txBody>
          <a:bodyPr wrap="none">
            <a:spAutoFit/>
          </a:bodyPr>
          <a:lstStyle/>
          <a:p>
            <a:r>
              <a:rPr lang="es-ES" sz="1350" b="1" u="sng" dirty="0">
                <a:solidFill>
                  <a:srgbClr val="CC0000"/>
                </a:solidFill>
                <a:latin typeface="Georgia" panose="02040502050405020303" pitchFamily="18" charset="0"/>
                <a:hlinkClick r:id="rId3"/>
              </a:rPr>
              <a:t>José de </a:t>
            </a:r>
            <a:r>
              <a:rPr lang="es-ES" sz="1350" b="1" u="sng" dirty="0" err="1">
                <a:solidFill>
                  <a:srgbClr val="CC0000"/>
                </a:solidFill>
                <a:latin typeface="Georgia" panose="02040502050405020303" pitchFamily="18" charset="0"/>
                <a:hlinkClick r:id="rId3"/>
              </a:rPr>
              <a:t>Letamendi</a:t>
            </a:r>
            <a:r>
              <a:rPr lang="es-ES" sz="1350" dirty="0">
                <a:solidFill>
                  <a:srgbClr val="000000"/>
                </a:solidFill>
                <a:latin typeface="Georgia" panose="02040502050405020303" pitchFamily="18" charset="0"/>
              </a:rPr>
              <a:t> (Barcelona, 1828 - Madrid, 1897)</a:t>
            </a:r>
            <a:endParaRPr lang="en-US" sz="1350" dirty="0"/>
          </a:p>
        </p:txBody>
      </p:sp>
      <p:pic>
        <p:nvPicPr>
          <p:cNvPr id="2050" name="Picture 2" descr="https://1.bp.blogspot.com/-IgEpUUwetVQ/XaS2n0kryoI/AAAAAAAABAM/t2rTtPtdU6MP9ez8KvHbl5DN0ZCTUN3_gCLcBGAsYHQ/s320/QUIRE%252C%2BLETAMEND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439" y="3652614"/>
            <a:ext cx="1697747" cy="203029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o 6"/>
          <p:cNvGrpSpPr/>
          <p:nvPr/>
        </p:nvGrpSpPr>
        <p:grpSpPr>
          <a:xfrm>
            <a:off x="4572000" y="1047750"/>
            <a:ext cx="2736438" cy="3899032"/>
            <a:chOff x="6096000" y="254000"/>
            <a:chExt cx="3648584" cy="5198709"/>
          </a:xfrm>
        </p:grpSpPr>
        <p:pic>
          <p:nvPicPr>
            <p:cNvPr id="2" name="Imagem 1"/>
            <p:cNvPicPr>
              <a:picLocks noChangeAspect="1"/>
            </p:cNvPicPr>
            <p:nvPr/>
          </p:nvPicPr>
          <p:blipFill>
            <a:blip r:embed="rId5"/>
            <a:stretch>
              <a:fillRect/>
            </a:stretch>
          </p:blipFill>
          <p:spPr>
            <a:xfrm>
              <a:off x="6096000" y="2711793"/>
              <a:ext cx="3648584" cy="2740916"/>
            </a:xfrm>
            <a:prstGeom prst="rect">
              <a:avLst/>
            </a:prstGeom>
          </p:spPr>
        </p:pic>
        <p:pic>
          <p:nvPicPr>
            <p:cNvPr id="6" name="Imagem 5"/>
            <p:cNvPicPr>
              <a:picLocks noChangeAspect="1"/>
            </p:cNvPicPr>
            <p:nvPr/>
          </p:nvPicPr>
          <p:blipFill>
            <a:blip r:embed="rId6"/>
            <a:stretch>
              <a:fillRect/>
            </a:stretch>
          </p:blipFill>
          <p:spPr>
            <a:xfrm>
              <a:off x="6096000" y="254000"/>
              <a:ext cx="3648584" cy="2457793"/>
            </a:xfrm>
            <a:prstGeom prst="rect">
              <a:avLst/>
            </a:prstGeom>
          </p:spPr>
        </p:pic>
      </p:grpSp>
      <p:sp>
        <p:nvSpPr>
          <p:cNvPr id="8" name="Oval 7"/>
          <p:cNvSpPr/>
          <p:nvPr/>
        </p:nvSpPr>
        <p:spPr>
          <a:xfrm>
            <a:off x="5610691" y="4537388"/>
            <a:ext cx="705119" cy="6278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451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116632"/>
            <a:ext cx="7772400" cy="1470025"/>
          </a:xfrm>
        </p:spPr>
        <p:txBody>
          <a:bodyPr/>
          <a:lstStyle/>
          <a:p>
            <a:r>
              <a:rPr lang="pt-PT" dirty="0"/>
              <a:t>A convicção de que…</a:t>
            </a:r>
          </a:p>
        </p:txBody>
      </p:sp>
      <p:sp>
        <p:nvSpPr>
          <p:cNvPr id="3" name="Subtítulo 2"/>
          <p:cNvSpPr>
            <a:spLocks noGrp="1"/>
          </p:cNvSpPr>
          <p:nvPr>
            <p:ph type="subTitle" idx="1"/>
          </p:nvPr>
        </p:nvSpPr>
        <p:spPr>
          <a:xfrm>
            <a:off x="395536" y="1555825"/>
            <a:ext cx="8568952" cy="4104456"/>
          </a:xfrm>
        </p:spPr>
        <p:txBody>
          <a:bodyPr>
            <a:normAutofit fontScale="62500" lnSpcReduction="20000"/>
          </a:bodyPr>
          <a:lstStyle/>
          <a:p>
            <a:pPr algn="just"/>
            <a:r>
              <a:rPr lang="pt-PT" sz="4000" dirty="0">
                <a:solidFill>
                  <a:schemeClr val="tx1"/>
                </a:solidFill>
              </a:rPr>
              <a:t>Quanto mais cedo, melhor…</a:t>
            </a:r>
          </a:p>
          <a:p>
            <a:pPr algn="just"/>
            <a:endParaRPr lang="pt-PT" sz="4000" dirty="0">
              <a:solidFill>
                <a:schemeClr val="tx1"/>
              </a:solidFill>
            </a:endParaRPr>
          </a:p>
          <a:p>
            <a:pPr algn="just"/>
            <a:r>
              <a:rPr lang="pt-PT" sz="4000" dirty="0">
                <a:solidFill>
                  <a:schemeClr val="tx1"/>
                </a:solidFill>
              </a:rPr>
              <a:t>Quanto mais cedo e mais específico, melhor…</a:t>
            </a:r>
          </a:p>
          <a:p>
            <a:pPr algn="just"/>
            <a:endParaRPr lang="pt-PT" sz="4000" dirty="0">
              <a:solidFill>
                <a:schemeClr val="tx1"/>
              </a:solidFill>
            </a:endParaRPr>
          </a:p>
          <a:p>
            <a:pPr algn="just"/>
            <a:r>
              <a:rPr lang="pt-PT" sz="4000" dirty="0">
                <a:solidFill>
                  <a:schemeClr val="tx1"/>
                </a:solidFill>
              </a:rPr>
              <a:t>Quanto mais se ganha em jovem, mais se ganha em adulto…</a:t>
            </a:r>
          </a:p>
          <a:p>
            <a:pPr algn="just"/>
            <a:endParaRPr lang="pt-PT" sz="4000" dirty="0">
              <a:solidFill>
                <a:schemeClr val="tx1"/>
              </a:solidFill>
            </a:endParaRPr>
          </a:p>
          <a:p>
            <a:r>
              <a:rPr lang="pt-PT" sz="4000" dirty="0">
                <a:solidFill>
                  <a:schemeClr val="tx1"/>
                </a:solidFill>
              </a:rPr>
              <a:t>… </a:t>
            </a:r>
            <a:r>
              <a:rPr lang="pt-PT" sz="4000" b="1" u="sng" dirty="0">
                <a:solidFill>
                  <a:schemeClr val="tx1"/>
                </a:solidFill>
              </a:rPr>
              <a:t>parece estar errada</a:t>
            </a:r>
            <a:r>
              <a:rPr lang="pt-PT" sz="4000" dirty="0">
                <a:solidFill>
                  <a:schemeClr val="tx1"/>
                </a:solidFill>
              </a:rPr>
              <a:t>!</a:t>
            </a:r>
            <a:r>
              <a:rPr lang="pt-PT" sz="3600" dirty="0">
                <a:solidFill>
                  <a:schemeClr val="tx1"/>
                </a:solidFill>
              </a:rPr>
              <a:t> </a:t>
            </a:r>
          </a:p>
          <a:p>
            <a:endParaRPr lang="pt-PT" sz="3600" dirty="0">
              <a:solidFill>
                <a:schemeClr val="tx1"/>
              </a:solidFill>
            </a:endParaRPr>
          </a:p>
          <a:p>
            <a:r>
              <a:rPr lang="pt-PT" sz="3600" dirty="0">
                <a:solidFill>
                  <a:schemeClr val="tx1"/>
                </a:solidFill>
              </a:rPr>
              <a:t>Os melhores atletas nos escalões de formação serão igualmente</a:t>
            </a:r>
          </a:p>
          <a:p>
            <a:r>
              <a:rPr lang="pt-PT" sz="3600" dirty="0">
                <a:solidFill>
                  <a:schemeClr val="tx1"/>
                </a:solidFill>
              </a:rPr>
              <a:t>os melhores atletas no escalão sénior?</a:t>
            </a:r>
            <a:endParaRPr lang="pt-PT" sz="4000" dirty="0">
              <a:solidFill>
                <a:schemeClr val="tx1"/>
              </a:solidFill>
            </a:endParaRPr>
          </a:p>
          <a:p>
            <a:endParaRPr lang="pt-PT" sz="4000" dirty="0">
              <a:solidFill>
                <a:schemeClr val="tx1"/>
              </a:solidFill>
            </a:endParaRPr>
          </a:p>
          <a:p>
            <a:endParaRPr lang="pt-PT" sz="4000" dirty="0">
              <a:solidFill>
                <a:schemeClr val="tx1"/>
              </a:solidFill>
            </a:endParaRPr>
          </a:p>
          <a:p>
            <a:pPr algn="just"/>
            <a:endParaRPr lang="pt-PT" sz="4000" dirty="0">
              <a:solidFill>
                <a:schemeClr val="tx1"/>
              </a:solidFill>
            </a:endParaRPr>
          </a:p>
          <a:p>
            <a:pPr algn="just"/>
            <a:endParaRPr lang="pt-PT" sz="4000" dirty="0">
              <a:solidFill>
                <a:schemeClr val="tx1"/>
              </a:solidFill>
            </a:endParaRPr>
          </a:p>
          <a:p>
            <a:pPr algn="just"/>
            <a:endParaRPr lang="pt-PT" dirty="0">
              <a:solidFill>
                <a:schemeClr val="tx1"/>
              </a:solidFill>
            </a:endParaRPr>
          </a:p>
        </p:txBody>
      </p:sp>
    </p:spTree>
    <p:extLst>
      <p:ext uri="{BB962C8B-B14F-4D97-AF65-F5344CB8AC3E}">
        <p14:creationId xmlns:p14="http://schemas.microsoft.com/office/powerpoint/2010/main" val="299859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47725" y="228600"/>
            <a:ext cx="7448550" cy="6400800"/>
            <a:chOff x="847725" y="228600"/>
            <a:chExt cx="7448550" cy="6400800"/>
          </a:xfrm>
        </p:grpSpPr>
        <p:pic>
          <p:nvPicPr>
            <p:cNvPr id="2" name="Imagem 1"/>
            <p:cNvPicPr>
              <a:picLocks noChangeAspect="1"/>
            </p:cNvPicPr>
            <p:nvPr/>
          </p:nvPicPr>
          <p:blipFill>
            <a:blip r:embed="rId2"/>
            <a:stretch>
              <a:fillRect/>
            </a:stretch>
          </p:blipFill>
          <p:spPr>
            <a:xfrm>
              <a:off x="847725" y="228600"/>
              <a:ext cx="7448550" cy="6400800"/>
            </a:xfrm>
            <a:prstGeom prst="rect">
              <a:avLst/>
            </a:prstGeom>
          </p:spPr>
        </p:pic>
        <p:sp>
          <p:nvSpPr>
            <p:cNvPr id="3" name="Retângulo 2"/>
            <p:cNvSpPr/>
            <p:nvPr/>
          </p:nvSpPr>
          <p:spPr>
            <a:xfrm>
              <a:off x="1043608" y="5661248"/>
              <a:ext cx="3456384"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4161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ED68E58-FAD2-8F4C-CAD7-4C88827EEA7A}"/>
              </a:ext>
            </a:extLst>
          </p:cNvPr>
          <p:cNvSpPr>
            <a:spLocks noGrp="1"/>
          </p:cNvSpPr>
          <p:nvPr>
            <p:ph type="title"/>
          </p:nvPr>
        </p:nvSpPr>
        <p:spPr>
          <a:xfrm>
            <a:off x="393555" y="620392"/>
            <a:ext cx="3426351" cy="5504688"/>
          </a:xfrm>
        </p:spPr>
        <p:txBody>
          <a:bodyPr vert="horz" lIns="91440" tIns="45720" rIns="91440" bIns="45720" rtlCol="0" anchor="ctr">
            <a:normAutofit/>
          </a:bodyPr>
          <a:lstStyle/>
          <a:p>
            <a:pPr algn="l">
              <a:lnSpc>
                <a:spcPct val="90000"/>
              </a:lnSpc>
            </a:pPr>
            <a:r>
              <a:rPr lang="en-US" kern="1200" dirty="0">
                <a:solidFill>
                  <a:schemeClr val="bg1"/>
                </a:solidFill>
                <a:latin typeface="+mj-lt"/>
                <a:ea typeface="+mj-ea"/>
                <a:cs typeface="+mj-cs"/>
              </a:rPr>
              <a:t>Uma </a:t>
            </a:r>
            <a:r>
              <a:rPr lang="en-US" kern="1200" dirty="0" err="1">
                <a:solidFill>
                  <a:schemeClr val="bg1"/>
                </a:solidFill>
                <a:latin typeface="+mj-lt"/>
                <a:ea typeface="+mj-ea"/>
                <a:cs typeface="+mj-cs"/>
              </a:rPr>
              <a:t>ou</a:t>
            </a:r>
            <a:r>
              <a:rPr lang="en-US" dirty="0">
                <a:solidFill>
                  <a:schemeClr val="bg1"/>
                </a:solidFill>
              </a:rPr>
              <a:t> </a:t>
            </a:r>
            <a:r>
              <a:rPr lang="en-US" kern="1200" dirty="0" err="1">
                <a:solidFill>
                  <a:schemeClr val="bg1"/>
                </a:solidFill>
                <a:latin typeface="+mj-lt"/>
                <a:ea typeface="+mj-ea"/>
                <a:cs typeface="+mj-cs"/>
              </a:rPr>
              <a:t>mais</a:t>
            </a:r>
            <a:r>
              <a:rPr lang="en-US" kern="1200" dirty="0">
                <a:solidFill>
                  <a:schemeClr val="bg1"/>
                </a:solidFill>
                <a:latin typeface="+mj-lt"/>
                <a:ea typeface="+mj-ea"/>
                <a:cs typeface="+mj-cs"/>
              </a:rPr>
              <a:t>?</a:t>
            </a:r>
          </a:p>
        </p:txBody>
      </p:sp>
      <p:graphicFrame>
        <p:nvGraphicFramePr>
          <p:cNvPr id="8" name="CaixaDeTexto 5">
            <a:extLst>
              <a:ext uri="{FF2B5EF4-FFF2-40B4-BE49-F238E27FC236}">
                <a16:creationId xmlns:a16="http://schemas.microsoft.com/office/drawing/2014/main" id="{6972AC13-05B4-C5AB-A3E6-356AC2F85604}"/>
              </a:ext>
            </a:extLst>
          </p:cNvPr>
          <p:cNvGraphicFramePr/>
          <p:nvPr>
            <p:extLst>
              <p:ext uri="{D42A27DB-BD31-4B8C-83A1-F6EECF244321}">
                <p14:modId xmlns:p14="http://schemas.microsoft.com/office/powerpoint/2010/main" val="2374561775"/>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298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260649"/>
            <a:ext cx="7772400" cy="1080120"/>
          </a:xfrm>
        </p:spPr>
        <p:txBody>
          <a:bodyPr/>
          <a:lstStyle/>
          <a:p>
            <a:r>
              <a:rPr lang="pt-PT" dirty="0">
                <a:solidFill>
                  <a:schemeClr val="bg1"/>
                </a:solidFill>
              </a:rPr>
              <a:t>Quadro habitual desporto infantil</a:t>
            </a:r>
          </a:p>
        </p:txBody>
      </p:sp>
      <p:sp>
        <p:nvSpPr>
          <p:cNvPr id="3" name="Subtítulo 2"/>
          <p:cNvSpPr>
            <a:spLocks noGrp="1"/>
          </p:cNvSpPr>
          <p:nvPr>
            <p:ph type="subTitle" idx="1"/>
          </p:nvPr>
        </p:nvSpPr>
        <p:spPr>
          <a:xfrm>
            <a:off x="1331640" y="1772816"/>
            <a:ext cx="6400800" cy="2664296"/>
          </a:xfrm>
        </p:spPr>
        <p:txBody>
          <a:bodyPr>
            <a:normAutofit fontScale="85000" lnSpcReduction="20000"/>
          </a:bodyPr>
          <a:lstStyle/>
          <a:p>
            <a:r>
              <a:rPr lang="pt-PT" dirty="0">
                <a:solidFill>
                  <a:schemeClr val="bg1"/>
                </a:solidFill>
              </a:rPr>
              <a:t>Uma modalidade</a:t>
            </a:r>
          </a:p>
          <a:p>
            <a:r>
              <a:rPr lang="pt-PT" dirty="0">
                <a:solidFill>
                  <a:schemeClr val="bg1"/>
                </a:solidFill>
              </a:rPr>
              <a:t>Uma posição</a:t>
            </a:r>
          </a:p>
          <a:p>
            <a:r>
              <a:rPr lang="pt-PT" dirty="0">
                <a:solidFill>
                  <a:schemeClr val="bg1"/>
                </a:solidFill>
              </a:rPr>
              <a:t>Equipas fixas</a:t>
            </a:r>
          </a:p>
          <a:p>
            <a:r>
              <a:rPr lang="pt-PT" dirty="0">
                <a:solidFill>
                  <a:schemeClr val="bg1"/>
                </a:solidFill>
              </a:rPr>
              <a:t>Treino para competir</a:t>
            </a:r>
          </a:p>
          <a:p>
            <a:r>
              <a:rPr lang="pt-PT" dirty="0">
                <a:solidFill>
                  <a:schemeClr val="bg1"/>
                </a:solidFill>
              </a:rPr>
              <a:t>Melhores jogam mais</a:t>
            </a:r>
          </a:p>
          <a:p>
            <a:r>
              <a:rPr lang="pt-PT" dirty="0">
                <a:solidFill>
                  <a:schemeClr val="bg1"/>
                </a:solidFill>
              </a:rPr>
              <a:t>Reprodução modelo competitivo adulto</a:t>
            </a:r>
          </a:p>
          <a:p>
            <a:endParaRPr lang="pt-PT" dirty="0">
              <a:solidFill>
                <a:schemeClr val="bg1"/>
              </a:solidFill>
            </a:endParaRPr>
          </a:p>
          <a:p>
            <a:endParaRPr lang="pt-PT" dirty="0">
              <a:solidFill>
                <a:schemeClr val="bg1"/>
              </a:solidFill>
            </a:endParaRPr>
          </a:p>
          <a:p>
            <a:endParaRPr lang="pt-PT"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053" y="1556792"/>
            <a:ext cx="6147894" cy="475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52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2555776" y="406367"/>
            <a:ext cx="4644008" cy="943128"/>
          </a:xfrm>
          <a:prstGeom prst="rect">
            <a:avLst/>
          </a:prstGeom>
        </p:spPr>
      </p:pic>
      <p:pic>
        <p:nvPicPr>
          <p:cNvPr id="7" name="Imagem 6"/>
          <p:cNvPicPr>
            <a:picLocks noChangeAspect="1"/>
          </p:cNvPicPr>
          <p:nvPr/>
        </p:nvPicPr>
        <p:blipFill>
          <a:blip r:embed="rId3"/>
          <a:stretch>
            <a:fillRect/>
          </a:stretch>
        </p:blipFill>
        <p:spPr>
          <a:xfrm>
            <a:off x="1115616" y="2023154"/>
            <a:ext cx="7248525" cy="2228850"/>
          </a:xfrm>
          <a:prstGeom prst="rect">
            <a:avLst/>
          </a:prstGeom>
        </p:spPr>
      </p:pic>
      <p:pic>
        <p:nvPicPr>
          <p:cNvPr id="8" name="Imagem 7"/>
          <p:cNvPicPr>
            <a:picLocks noChangeAspect="1"/>
          </p:cNvPicPr>
          <p:nvPr/>
        </p:nvPicPr>
        <p:blipFill>
          <a:blip r:embed="rId4"/>
          <a:stretch>
            <a:fillRect/>
          </a:stretch>
        </p:blipFill>
        <p:spPr>
          <a:xfrm>
            <a:off x="1243964" y="1346879"/>
            <a:ext cx="7029450" cy="676275"/>
          </a:xfrm>
          <a:prstGeom prst="rect">
            <a:avLst/>
          </a:prstGeom>
        </p:spPr>
      </p:pic>
      <p:grpSp>
        <p:nvGrpSpPr>
          <p:cNvPr id="4" name="Grupo 3"/>
          <p:cNvGrpSpPr/>
          <p:nvPr/>
        </p:nvGrpSpPr>
        <p:grpSpPr>
          <a:xfrm>
            <a:off x="2310417" y="392506"/>
            <a:ext cx="5134724" cy="6516209"/>
            <a:chOff x="1979712" y="329959"/>
            <a:chExt cx="5134724" cy="6516209"/>
          </a:xfrm>
        </p:grpSpPr>
        <p:pic>
          <p:nvPicPr>
            <p:cNvPr id="2" name="Imagem 1"/>
            <p:cNvPicPr>
              <a:picLocks noChangeAspect="1"/>
            </p:cNvPicPr>
            <p:nvPr/>
          </p:nvPicPr>
          <p:blipFill>
            <a:blip r:embed="rId5"/>
            <a:stretch>
              <a:fillRect/>
            </a:stretch>
          </p:blipFill>
          <p:spPr>
            <a:xfrm>
              <a:off x="1979712" y="329959"/>
              <a:ext cx="5134724" cy="6516209"/>
            </a:xfrm>
            <a:prstGeom prst="rect">
              <a:avLst/>
            </a:prstGeom>
          </p:spPr>
        </p:pic>
        <p:sp>
          <p:nvSpPr>
            <p:cNvPr id="3" name="Retângulo 2"/>
            <p:cNvSpPr/>
            <p:nvPr/>
          </p:nvSpPr>
          <p:spPr>
            <a:xfrm>
              <a:off x="2267744" y="5373216"/>
              <a:ext cx="4320480"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Tree>
    <p:extLst>
      <p:ext uri="{BB962C8B-B14F-4D97-AF65-F5344CB8AC3E}">
        <p14:creationId xmlns:p14="http://schemas.microsoft.com/office/powerpoint/2010/main" val="210271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ola de futebol na baliza">
            <a:extLst>
              <a:ext uri="{FF2B5EF4-FFF2-40B4-BE49-F238E27FC236}">
                <a16:creationId xmlns:a16="http://schemas.microsoft.com/office/drawing/2014/main" id="{66051631-81FB-8D93-A6F3-9BBA7C932E55}"/>
              </a:ext>
            </a:extLst>
          </p:cNvPr>
          <p:cNvPicPr>
            <a:picLocks noChangeAspect="1"/>
          </p:cNvPicPr>
          <p:nvPr/>
        </p:nvPicPr>
        <p:blipFill rotWithShape="1">
          <a:blip r:embed="rId2"/>
          <a:srcRect l="6850" r="22562" b="-1"/>
          <a:stretch/>
        </p:blipFill>
        <p:spPr>
          <a:xfrm>
            <a:off x="20" y="10"/>
            <a:ext cx="725221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ítulo 5">
            <a:extLst>
              <a:ext uri="{FF2B5EF4-FFF2-40B4-BE49-F238E27FC236}">
                <a16:creationId xmlns:a16="http://schemas.microsoft.com/office/drawing/2014/main" id="{B8A5F902-1500-496C-B9B1-BC6AE44963F4}"/>
              </a:ext>
            </a:extLst>
          </p:cNvPr>
          <p:cNvSpPr>
            <a:spLocks noGrp="1"/>
          </p:cNvSpPr>
          <p:nvPr>
            <p:ph type="title"/>
          </p:nvPr>
        </p:nvSpPr>
        <p:spPr>
          <a:xfrm>
            <a:off x="5648707" y="365125"/>
            <a:ext cx="2866642" cy="1899912"/>
          </a:xfrm>
        </p:spPr>
        <p:txBody>
          <a:bodyPr vert="horz" lIns="91440" tIns="45720" rIns="91440" bIns="45720" rtlCol="0" anchor="ctr">
            <a:normAutofit/>
          </a:bodyPr>
          <a:lstStyle/>
          <a:p>
            <a:pPr algn="l">
              <a:lnSpc>
                <a:spcPct val="90000"/>
              </a:lnSpc>
            </a:pPr>
            <a:r>
              <a:rPr lang="en-US" sz="3500"/>
              <a:t>O que é um talento desportivo?</a:t>
            </a:r>
          </a:p>
        </p:txBody>
      </p:sp>
      <p:sp>
        <p:nvSpPr>
          <p:cNvPr id="5" name="CaixaDeTexto 4">
            <a:extLst>
              <a:ext uri="{FF2B5EF4-FFF2-40B4-BE49-F238E27FC236}">
                <a16:creationId xmlns:a16="http://schemas.microsoft.com/office/drawing/2014/main" id="{A6E7E4FE-9632-4C8B-AD32-0254285037E1}"/>
              </a:ext>
            </a:extLst>
          </p:cNvPr>
          <p:cNvSpPr txBox="1"/>
          <p:nvPr/>
        </p:nvSpPr>
        <p:spPr>
          <a:xfrm>
            <a:off x="5364088" y="2434200"/>
            <a:ext cx="3528391" cy="4423799"/>
          </a:xfrm>
          <a:prstGeom prst="rect">
            <a:avLst/>
          </a:prstGeom>
        </p:spPr>
        <p:txBody>
          <a:bodyPr vert="horz" lIns="91440" tIns="45720" rIns="91440" bIns="45720" rtlCol="0">
            <a:noAutofit/>
          </a:bodyPr>
          <a:lstStyle/>
          <a:p>
            <a:pPr indent="-228600" algn="just">
              <a:lnSpc>
                <a:spcPct val="90000"/>
              </a:lnSpc>
              <a:spcAft>
                <a:spcPts val="600"/>
              </a:spcAft>
              <a:buFont typeface="Arial" panose="020B0604020202020204" pitchFamily="34" charset="0"/>
              <a:buChar char="•"/>
            </a:pPr>
            <a:r>
              <a:rPr lang="en-US" sz="2400" dirty="0" err="1">
                <a:highlight>
                  <a:srgbClr val="808000"/>
                </a:highlight>
              </a:rPr>
              <a:t>Sarmento</a:t>
            </a:r>
            <a:r>
              <a:rPr lang="en-US" sz="2400" dirty="0">
                <a:highlight>
                  <a:srgbClr val="808000"/>
                </a:highlight>
              </a:rPr>
              <a:t> et al. (2018) </a:t>
            </a:r>
            <a:r>
              <a:rPr lang="en-US" sz="2400" dirty="0" err="1">
                <a:highlight>
                  <a:srgbClr val="808000"/>
                </a:highlight>
              </a:rPr>
              <a:t>realizaram</a:t>
            </a:r>
            <a:r>
              <a:rPr lang="en-US" sz="2400" dirty="0">
                <a:highlight>
                  <a:srgbClr val="808000"/>
                </a:highlight>
              </a:rPr>
              <a:t> </a:t>
            </a:r>
            <a:r>
              <a:rPr lang="en-US" sz="2400" dirty="0" err="1">
                <a:highlight>
                  <a:srgbClr val="808000"/>
                </a:highlight>
              </a:rPr>
              <a:t>uma</a:t>
            </a:r>
            <a:r>
              <a:rPr lang="en-US" sz="2400" dirty="0">
                <a:highlight>
                  <a:srgbClr val="808000"/>
                </a:highlight>
              </a:rPr>
              <a:t> </a:t>
            </a:r>
            <a:r>
              <a:rPr lang="en-US" sz="2400" dirty="0" err="1">
                <a:highlight>
                  <a:srgbClr val="808000"/>
                </a:highlight>
              </a:rPr>
              <a:t>revisão</a:t>
            </a:r>
            <a:r>
              <a:rPr lang="en-US" sz="2400" dirty="0">
                <a:highlight>
                  <a:srgbClr val="808000"/>
                </a:highlight>
              </a:rPr>
              <a:t> </a:t>
            </a:r>
            <a:r>
              <a:rPr lang="en-US" sz="2400" dirty="0" err="1">
                <a:highlight>
                  <a:srgbClr val="808000"/>
                </a:highlight>
              </a:rPr>
              <a:t>sistemática</a:t>
            </a:r>
            <a:r>
              <a:rPr lang="en-US" sz="2400" dirty="0">
                <a:highlight>
                  <a:srgbClr val="808000"/>
                </a:highlight>
              </a:rPr>
              <a:t> da </a:t>
            </a:r>
            <a:r>
              <a:rPr lang="en-US" sz="2400" dirty="0" err="1">
                <a:highlight>
                  <a:srgbClr val="808000"/>
                </a:highlight>
              </a:rPr>
              <a:t>literatura</a:t>
            </a:r>
            <a:r>
              <a:rPr lang="en-US" sz="2400" dirty="0">
                <a:highlight>
                  <a:srgbClr val="808000"/>
                </a:highlight>
              </a:rPr>
              <a:t> </a:t>
            </a:r>
            <a:r>
              <a:rPr lang="en-US" sz="2400" dirty="0" err="1">
                <a:highlight>
                  <a:srgbClr val="808000"/>
                </a:highlight>
              </a:rPr>
              <a:t>visando</a:t>
            </a:r>
            <a:r>
              <a:rPr lang="en-US" sz="2400" dirty="0">
                <a:highlight>
                  <a:srgbClr val="808000"/>
                </a:highlight>
              </a:rPr>
              <a:t> </a:t>
            </a:r>
            <a:r>
              <a:rPr lang="en-US" sz="2400" dirty="0" err="1">
                <a:highlight>
                  <a:srgbClr val="808000"/>
                </a:highlight>
              </a:rPr>
              <a:t>identificar</a:t>
            </a:r>
            <a:r>
              <a:rPr lang="en-US" sz="2400" dirty="0">
                <a:highlight>
                  <a:srgbClr val="808000"/>
                </a:highlight>
              </a:rPr>
              <a:t> e </a:t>
            </a:r>
            <a:r>
              <a:rPr lang="en-US" sz="2400" dirty="0" err="1">
                <a:highlight>
                  <a:srgbClr val="808000"/>
                </a:highlight>
              </a:rPr>
              <a:t>sintetizar</a:t>
            </a:r>
            <a:r>
              <a:rPr lang="en-US" sz="2400" dirty="0">
                <a:highlight>
                  <a:srgbClr val="808000"/>
                </a:highlight>
              </a:rPr>
              <a:t> </a:t>
            </a:r>
            <a:r>
              <a:rPr lang="en-US" sz="2400" dirty="0" err="1">
                <a:highlight>
                  <a:srgbClr val="808000"/>
                </a:highlight>
              </a:rPr>
              <a:t>informação</a:t>
            </a:r>
            <a:r>
              <a:rPr lang="en-US" sz="2400" dirty="0">
                <a:highlight>
                  <a:srgbClr val="808000"/>
                </a:highlight>
              </a:rPr>
              <a:t> </a:t>
            </a:r>
            <a:r>
              <a:rPr lang="en-US" sz="2400" dirty="0" err="1">
                <a:highlight>
                  <a:srgbClr val="808000"/>
                </a:highlight>
              </a:rPr>
              <a:t>relativa</a:t>
            </a:r>
            <a:r>
              <a:rPr lang="en-US" sz="2400" dirty="0">
                <a:highlight>
                  <a:srgbClr val="808000"/>
                </a:highlight>
              </a:rPr>
              <a:t> à </a:t>
            </a:r>
            <a:r>
              <a:rPr lang="en-US" sz="2400" dirty="0" err="1">
                <a:highlight>
                  <a:srgbClr val="808000"/>
                </a:highlight>
              </a:rPr>
              <a:t>identificação</a:t>
            </a:r>
            <a:r>
              <a:rPr lang="en-US" sz="2400" dirty="0">
                <a:highlight>
                  <a:srgbClr val="808000"/>
                </a:highlight>
              </a:rPr>
              <a:t> e </a:t>
            </a:r>
            <a:r>
              <a:rPr lang="en-US" sz="2400" dirty="0" err="1">
                <a:highlight>
                  <a:srgbClr val="808000"/>
                </a:highlight>
              </a:rPr>
              <a:t>ao</a:t>
            </a:r>
            <a:r>
              <a:rPr lang="en-US" sz="2400" dirty="0">
                <a:highlight>
                  <a:srgbClr val="808000"/>
                </a:highlight>
              </a:rPr>
              <a:t> </a:t>
            </a:r>
            <a:r>
              <a:rPr lang="en-US" sz="2400" dirty="0" err="1">
                <a:highlight>
                  <a:srgbClr val="808000"/>
                </a:highlight>
              </a:rPr>
              <a:t>desenvolvimento</a:t>
            </a:r>
            <a:r>
              <a:rPr lang="en-US" sz="2400" dirty="0">
                <a:highlight>
                  <a:srgbClr val="808000"/>
                </a:highlight>
              </a:rPr>
              <a:t> de </a:t>
            </a:r>
            <a:r>
              <a:rPr lang="en-US" sz="2400" dirty="0" err="1">
                <a:highlight>
                  <a:srgbClr val="808000"/>
                </a:highlight>
              </a:rPr>
              <a:t>talentos</a:t>
            </a:r>
            <a:r>
              <a:rPr lang="en-US" sz="2400" dirty="0">
                <a:highlight>
                  <a:srgbClr val="808000"/>
                </a:highlight>
              </a:rPr>
              <a:t> no </a:t>
            </a:r>
            <a:r>
              <a:rPr lang="en-US" sz="2400" dirty="0" err="1">
                <a:highlight>
                  <a:srgbClr val="808000"/>
                </a:highlight>
              </a:rPr>
              <a:t>futebol</a:t>
            </a:r>
            <a:r>
              <a:rPr lang="en-US" sz="2400" dirty="0">
                <a:highlight>
                  <a:srgbClr val="808000"/>
                </a:highlight>
              </a:rPr>
              <a:t>. Um dos </a:t>
            </a:r>
            <a:r>
              <a:rPr lang="en-US" sz="2400" dirty="0" err="1">
                <a:highlight>
                  <a:srgbClr val="808000"/>
                </a:highlight>
              </a:rPr>
              <a:t>aspetos-chave</a:t>
            </a:r>
            <a:r>
              <a:rPr lang="en-US" sz="2400" dirty="0">
                <a:highlight>
                  <a:srgbClr val="808000"/>
                </a:highlight>
              </a:rPr>
              <a:t> que </a:t>
            </a:r>
            <a:r>
              <a:rPr lang="en-US" sz="2400" dirty="0" err="1">
                <a:highlight>
                  <a:srgbClr val="808000"/>
                </a:highlight>
              </a:rPr>
              <a:t>começam</a:t>
            </a:r>
            <a:r>
              <a:rPr lang="en-US" sz="2400" dirty="0">
                <a:highlight>
                  <a:srgbClr val="808000"/>
                </a:highlight>
              </a:rPr>
              <a:t> </a:t>
            </a:r>
            <a:r>
              <a:rPr lang="en-US" sz="2400" dirty="0" err="1">
                <a:highlight>
                  <a:srgbClr val="808000"/>
                </a:highlight>
              </a:rPr>
              <a:t>por</a:t>
            </a:r>
            <a:r>
              <a:rPr lang="en-US" sz="2400" dirty="0">
                <a:highlight>
                  <a:srgbClr val="808000"/>
                </a:highlight>
              </a:rPr>
              <a:t> </a:t>
            </a:r>
            <a:r>
              <a:rPr lang="en-US" sz="2400" dirty="0" err="1">
                <a:highlight>
                  <a:srgbClr val="808000"/>
                </a:highlight>
              </a:rPr>
              <a:t>apresentar</a:t>
            </a:r>
            <a:r>
              <a:rPr lang="en-US" sz="2400" dirty="0">
                <a:highlight>
                  <a:srgbClr val="808000"/>
                </a:highlight>
              </a:rPr>
              <a:t> </a:t>
            </a:r>
            <a:r>
              <a:rPr lang="en-US" sz="2400" dirty="0" err="1">
                <a:highlight>
                  <a:srgbClr val="808000"/>
                </a:highlight>
              </a:rPr>
              <a:t>diz</a:t>
            </a:r>
            <a:r>
              <a:rPr lang="en-US" sz="2400" dirty="0">
                <a:highlight>
                  <a:srgbClr val="808000"/>
                </a:highlight>
              </a:rPr>
              <a:t> </a:t>
            </a:r>
            <a:r>
              <a:rPr lang="en-US" sz="2400" dirty="0" err="1">
                <a:highlight>
                  <a:srgbClr val="808000"/>
                </a:highlight>
              </a:rPr>
              <a:t>respeito</a:t>
            </a:r>
            <a:r>
              <a:rPr lang="en-US" sz="2400" dirty="0">
                <a:highlight>
                  <a:srgbClr val="808000"/>
                </a:highlight>
              </a:rPr>
              <a:t> à </a:t>
            </a:r>
            <a:r>
              <a:rPr lang="en-US" sz="2400" b="1" u="sng" dirty="0" err="1">
                <a:highlight>
                  <a:srgbClr val="808000"/>
                </a:highlight>
              </a:rPr>
              <a:t>dificuldade</a:t>
            </a:r>
            <a:r>
              <a:rPr lang="en-US" sz="2400" b="1" u="sng" dirty="0">
                <a:highlight>
                  <a:srgbClr val="808000"/>
                </a:highlight>
              </a:rPr>
              <a:t> em </a:t>
            </a:r>
            <a:r>
              <a:rPr lang="en-US" sz="2400" b="1" u="sng" dirty="0" err="1">
                <a:highlight>
                  <a:srgbClr val="808000"/>
                </a:highlight>
              </a:rPr>
              <a:t>definir</a:t>
            </a:r>
            <a:r>
              <a:rPr lang="en-US" sz="2400" b="1" u="sng" dirty="0">
                <a:highlight>
                  <a:srgbClr val="808000"/>
                </a:highlight>
              </a:rPr>
              <a:t> o que é um </a:t>
            </a:r>
            <a:r>
              <a:rPr lang="en-US" sz="2400" b="1" u="sng" dirty="0" err="1">
                <a:highlight>
                  <a:srgbClr val="808000"/>
                </a:highlight>
              </a:rPr>
              <a:t>talento</a:t>
            </a:r>
            <a:r>
              <a:rPr lang="en-US" sz="2400" b="1" u="sng" dirty="0">
                <a:highlight>
                  <a:srgbClr val="808000"/>
                </a:highlight>
              </a:rPr>
              <a:t> </a:t>
            </a:r>
            <a:r>
              <a:rPr lang="en-US" sz="2400" b="1" u="sng" dirty="0" err="1">
                <a:highlight>
                  <a:srgbClr val="808000"/>
                </a:highlight>
              </a:rPr>
              <a:t>desportivo</a:t>
            </a:r>
            <a:r>
              <a:rPr lang="en-US" sz="2400" dirty="0">
                <a:highlight>
                  <a:srgbClr val="808000"/>
                </a:highlight>
              </a:rPr>
              <a:t>.</a:t>
            </a:r>
          </a:p>
        </p:txBody>
      </p:sp>
    </p:spTree>
    <p:extLst>
      <p:ext uri="{BB962C8B-B14F-4D97-AF65-F5344CB8AC3E}">
        <p14:creationId xmlns:p14="http://schemas.microsoft.com/office/powerpoint/2010/main" val="1739574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691680" y="129723"/>
            <a:ext cx="5688631" cy="6683147"/>
          </a:xfrm>
          <a:prstGeom prst="rect">
            <a:avLst/>
          </a:prstGeom>
        </p:spPr>
      </p:pic>
    </p:spTree>
    <p:extLst>
      <p:ext uri="{BB962C8B-B14F-4D97-AF65-F5344CB8AC3E}">
        <p14:creationId xmlns:p14="http://schemas.microsoft.com/office/powerpoint/2010/main" val="907237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Sugestão</a:t>
            </a:r>
          </a:p>
        </p:txBody>
      </p:sp>
      <p:sp>
        <p:nvSpPr>
          <p:cNvPr id="4" name="Retângulo 3"/>
          <p:cNvSpPr/>
          <p:nvPr/>
        </p:nvSpPr>
        <p:spPr>
          <a:xfrm>
            <a:off x="899592" y="1988840"/>
            <a:ext cx="7344816" cy="2862322"/>
          </a:xfrm>
          <a:prstGeom prst="rect">
            <a:avLst/>
          </a:prstGeom>
        </p:spPr>
        <p:txBody>
          <a:bodyPr wrap="square">
            <a:spAutoFit/>
          </a:bodyPr>
          <a:lstStyle/>
          <a:p>
            <a:pPr algn="just">
              <a:lnSpc>
                <a:spcPct val="150000"/>
              </a:lnSpc>
            </a:pPr>
            <a:r>
              <a:rPr lang="en-US" sz="2000" dirty="0"/>
              <a:t>“</a:t>
            </a:r>
            <a:r>
              <a:rPr lang="en-US" sz="2000" i="1" dirty="0"/>
              <a:t>The global suggestion is that </a:t>
            </a:r>
            <a:r>
              <a:rPr lang="en-US" sz="2000" b="1" i="1" u="sng" dirty="0"/>
              <a:t>children should be encouraged to participate in a variety of sports</a:t>
            </a:r>
            <a:r>
              <a:rPr lang="en-US" sz="2000" i="1" dirty="0"/>
              <a:t>. Elite athletes participating in a variety of sports have enhanced development of motor skills that translate to their specialized sport and </a:t>
            </a:r>
            <a:r>
              <a:rPr lang="en-US" sz="2000" b="1" i="1" u="sng" dirty="0"/>
              <a:t>without sport diversification, children may not fully develop neuromuscular patterns that can be protective of injury</a:t>
            </a:r>
            <a:r>
              <a:rPr lang="en-US" sz="2000" dirty="0"/>
              <a:t>”</a:t>
            </a:r>
            <a:endParaRPr lang="pt-PT" sz="2000" dirty="0"/>
          </a:p>
        </p:txBody>
      </p:sp>
    </p:spTree>
    <p:extLst>
      <p:ext uri="{BB962C8B-B14F-4D97-AF65-F5344CB8AC3E}">
        <p14:creationId xmlns:p14="http://schemas.microsoft.com/office/powerpoint/2010/main" val="4189658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22462" y="857250"/>
            <a:ext cx="6858000" cy="5143500"/>
          </a:xfrm>
          <a:prstGeom prst="rect">
            <a:avLst/>
          </a:prstGeom>
        </p:spPr>
      </p:pic>
    </p:spTree>
    <p:extLst>
      <p:ext uri="{BB962C8B-B14F-4D97-AF65-F5344CB8AC3E}">
        <p14:creationId xmlns:p14="http://schemas.microsoft.com/office/powerpoint/2010/main" val="1796428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691680" y="-387424"/>
            <a:ext cx="6120680" cy="7751784"/>
          </a:xfrm>
          <a:prstGeom prst="rect">
            <a:avLst/>
          </a:prstGeom>
        </p:spPr>
      </p:pic>
    </p:spTree>
    <p:extLst>
      <p:ext uri="{BB962C8B-B14F-4D97-AF65-F5344CB8AC3E}">
        <p14:creationId xmlns:p14="http://schemas.microsoft.com/office/powerpoint/2010/main" val="2073607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0951278-AB65-19CC-DDA1-33D298DD563C}"/>
              </a:ext>
            </a:extLst>
          </p:cNvPr>
          <p:cNvPicPr>
            <a:picLocks noChangeAspect="1"/>
          </p:cNvPicPr>
          <p:nvPr/>
        </p:nvPicPr>
        <p:blipFill>
          <a:blip r:embed="rId2"/>
          <a:stretch>
            <a:fillRect/>
          </a:stretch>
        </p:blipFill>
        <p:spPr>
          <a:xfrm>
            <a:off x="0" y="2069105"/>
            <a:ext cx="8294112" cy="4757921"/>
          </a:xfrm>
          <a:prstGeom prst="rect">
            <a:avLst/>
          </a:prstGeom>
        </p:spPr>
      </p:pic>
      <p:pic>
        <p:nvPicPr>
          <p:cNvPr id="5" name="Imagem 4">
            <a:extLst>
              <a:ext uri="{FF2B5EF4-FFF2-40B4-BE49-F238E27FC236}">
                <a16:creationId xmlns:a16="http://schemas.microsoft.com/office/drawing/2014/main" id="{6C23C73C-F47F-A293-707D-67749B0C371B}"/>
              </a:ext>
            </a:extLst>
          </p:cNvPr>
          <p:cNvPicPr>
            <a:picLocks noChangeAspect="1"/>
          </p:cNvPicPr>
          <p:nvPr/>
        </p:nvPicPr>
        <p:blipFill>
          <a:blip r:embed="rId3"/>
          <a:stretch>
            <a:fillRect/>
          </a:stretch>
        </p:blipFill>
        <p:spPr>
          <a:xfrm>
            <a:off x="179512" y="173355"/>
            <a:ext cx="7164288" cy="1654951"/>
          </a:xfrm>
          <a:prstGeom prst="rect">
            <a:avLst/>
          </a:prstGeom>
        </p:spPr>
      </p:pic>
      <p:sp>
        <p:nvSpPr>
          <p:cNvPr id="6" name="Forma livre: Forma 5">
            <a:extLst>
              <a:ext uri="{FF2B5EF4-FFF2-40B4-BE49-F238E27FC236}">
                <a16:creationId xmlns:a16="http://schemas.microsoft.com/office/drawing/2014/main" id="{3C1AB81C-CB50-3026-0117-A4060DC6199D}"/>
              </a:ext>
            </a:extLst>
          </p:cNvPr>
          <p:cNvSpPr/>
          <p:nvPr/>
        </p:nvSpPr>
        <p:spPr>
          <a:xfrm>
            <a:off x="91440" y="944880"/>
            <a:ext cx="7440295" cy="1005840"/>
          </a:xfrm>
          <a:custGeom>
            <a:avLst/>
            <a:gdLst>
              <a:gd name="connsiteX0" fmla="*/ 3200400 w 7440295"/>
              <a:gd name="connsiteY0" fmla="*/ 426720 h 1005840"/>
              <a:gd name="connsiteX1" fmla="*/ 3190240 w 7440295"/>
              <a:gd name="connsiteY1" fmla="*/ 264160 h 1005840"/>
              <a:gd name="connsiteX2" fmla="*/ 3200400 w 7440295"/>
              <a:gd name="connsiteY2" fmla="*/ 193040 h 1005840"/>
              <a:gd name="connsiteX3" fmla="*/ 3261360 w 7440295"/>
              <a:gd name="connsiteY3" fmla="*/ 182880 h 1005840"/>
              <a:gd name="connsiteX4" fmla="*/ 3434080 w 7440295"/>
              <a:gd name="connsiteY4" fmla="*/ 142240 h 1005840"/>
              <a:gd name="connsiteX5" fmla="*/ 3495040 w 7440295"/>
              <a:gd name="connsiteY5" fmla="*/ 121920 h 1005840"/>
              <a:gd name="connsiteX6" fmla="*/ 3545840 w 7440295"/>
              <a:gd name="connsiteY6" fmla="*/ 101600 h 1005840"/>
              <a:gd name="connsiteX7" fmla="*/ 3942080 w 7440295"/>
              <a:gd name="connsiteY7" fmla="*/ 50800 h 1005840"/>
              <a:gd name="connsiteX8" fmla="*/ 4053840 w 7440295"/>
              <a:gd name="connsiteY8" fmla="*/ 40640 h 1005840"/>
              <a:gd name="connsiteX9" fmla="*/ 4307840 w 7440295"/>
              <a:gd name="connsiteY9" fmla="*/ 0 h 1005840"/>
              <a:gd name="connsiteX10" fmla="*/ 4663440 w 7440295"/>
              <a:gd name="connsiteY10" fmla="*/ 20320 h 1005840"/>
              <a:gd name="connsiteX11" fmla="*/ 4805680 w 7440295"/>
              <a:gd name="connsiteY11" fmla="*/ 60960 h 1005840"/>
              <a:gd name="connsiteX12" fmla="*/ 5110480 w 7440295"/>
              <a:gd name="connsiteY12" fmla="*/ 91440 h 1005840"/>
              <a:gd name="connsiteX13" fmla="*/ 5862320 w 7440295"/>
              <a:gd name="connsiteY13" fmla="*/ 81280 h 1005840"/>
              <a:gd name="connsiteX14" fmla="*/ 6004560 w 7440295"/>
              <a:gd name="connsiteY14" fmla="*/ 71120 h 1005840"/>
              <a:gd name="connsiteX15" fmla="*/ 6238240 w 7440295"/>
              <a:gd name="connsiteY15" fmla="*/ 10160 h 1005840"/>
              <a:gd name="connsiteX16" fmla="*/ 6350000 w 7440295"/>
              <a:gd name="connsiteY16" fmla="*/ 0 h 1005840"/>
              <a:gd name="connsiteX17" fmla="*/ 6878320 w 7440295"/>
              <a:gd name="connsiteY17" fmla="*/ 30480 h 1005840"/>
              <a:gd name="connsiteX18" fmla="*/ 7101840 w 7440295"/>
              <a:gd name="connsiteY18" fmla="*/ 50800 h 1005840"/>
              <a:gd name="connsiteX19" fmla="*/ 7213600 w 7440295"/>
              <a:gd name="connsiteY19" fmla="*/ 60960 h 1005840"/>
              <a:gd name="connsiteX20" fmla="*/ 7305040 w 7440295"/>
              <a:gd name="connsiteY20" fmla="*/ 91440 h 1005840"/>
              <a:gd name="connsiteX21" fmla="*/ 7406640 w 7440295"/>
              <a:gd name="connsiteY21" fmla="*/ 162560 h 1005840"/>
              <a:gd name="connsiteX22" fmla="*/ 7416800 w 7440295"/>
              <a:gd name="connsiteY22" fmla="*/ 213360 h 1005840"/>
              <a:gd name="connsiteX23" fmla="*/ 7437120 w 7440295"/>
              <a:gd name="connsiteY23" fmla="*/ 294640 h 1005840"/>
              <a:gd name="connsiteX24" fmla="*/ 7426960 w 7440295"/>
              <a:gd name="connsiteY24" fmla="*/ 518160 h 1005840"/>
              <a:gd name="connsiteX25" fmla="*/ 7366000 w 7440295"/>
              <a:gd name="connsiteY25" fmla="*/ 558800 h 1005840"/>
              <a:gd name="connsiteX26" fmla="*/ 7355840 w 7440295"/>
              <a:gd name="connsiteY26" fmla="*/ 609600 h 1005840"/>
              <a:gd name="connsiteX27" fmla="*/ 7294880 w 7440295"/>
              <a:gd name="connsiteY27" fmla="*/ 650240 h 1005840"/>
              <a:gd name="connsiteX28" fmla="*/ 7264400 w 7440295"/>
              <a:gd name="connsiteY28" fmla="*/ 680720 h 1005840"/>
              <a:gd name="connsiteX29" fmla="*/ 7162800 w 7440295"/>
              <a:gd name="connsiteY29" fmla="*/ 772160 h 1005840"/>
              <a:gd name="connsiteX30" fmla="*/ 7040880 w 7440295"/>
              <a:gd name="connsiteY30" fmla="*/ 833120 h 1005840"/>
              <a:gd name="connsiteX31" fmla="*/ 6979920 w 7440295"/>
              <a:gd name="connsiteY31" fmla="*/ 843280 h 1005840"/>
              <a:gd name="connsiteX32" fmla="*/ 6878320 w 7440295"/>
              <a:gd name="connsiteY32" fmla="*/ 873760 h 1005840"/>
              <a:gd name="connsiteX33" fmla="*/ 6624320 w 7440295"/>
              <a:gd name="connsiteY33" fmla="*/ 894080 h 1005840"/>
              <a:gd name="connsiteX34" fmla="*/ 6522720 w 7440295"/>
              <a:gd name="connsiteY34" fmla="*/ 914400 h 1005840"/>
              <a:gd name="connsiteX35" fmla="*/ 6299200 w 7440295"/>
              <a:gd name="connsiteY35" fmla="*/ 934720 h 1005840"/>
              <a:gd name="connsiteX36" fmla="*/ 6167120 w 7440295"/>
              <a:gd name="connsiteY36" fmla="*/ 975360 h 1005840"/>
              <a:gd name="connsiteX37" fmla="*/ 5913120 w 7440295"/>
              <a:gd name="connsiteY37" fmla="*/ 1005840 h 1005840"/>
              <a:gd name="connsiteX38" fmla="*/ 5019040 w 7440295"/>
              <a:gd name="connsiteY38" fmla="*/ 985520 h 1005840"/>
              <a:gd name="connsiteX39" fmla="*/ 4277360 w 7440295"/>
              <a:gd name="connsiteY39" fmla="*/ 955040 h 1005840"/>
              <a:gd name="connsiteX40" fmla="*/ 4165600 w 7440295"/>
              <a:gd name="connsiteY40" fmla="*/ 924560 h 1005840"/>
              <a:gd name="connsiteX41" fmla="*/ 3870960 w 7440295"/>
              <a:gd name="connsiteY41" fmla="*/ 833120 h 1005840"/>
              <a:gd name="connsiteX42" fmla="*/ 3545840 w 7440295"/>
              <a:gd name="connsiteY42" fmla="*/ 751840 h 1005840"/>
              <a:gd name="connsiteX43" fmla="*/ 3119120 w 7440295"/>
              <a:gd name="connsiteY43" fmla="*/ 772160 h 1005840"/>
              <a:gd name="connsiteX44" fmla="*/ 2763520 w 7440295"/>
              <a:gd name="connsiteY44" fmla="*/ 822960 h 1005840"/>
              <a:gd name="connsiteX45" fmla="*/ 2113280 w 7440295"/>
              <a:gd name="connsiteY45" fmla="*/ 843280 h 1005840"/>
              <a:gd name="connsiteX46" fmla="*/ 1666240 w 7440295"/>
              <a:gd name="connsiteY46" fmla="*/ 853440 h 1005840"/>
              <a:gd name="connsiteX47" fmla="*/ 1534160 w 7440295"/>
              <a:gd name="connsiteY47" fmla="*/ 822960 h 1005840"/>
              <a:gd name="connsiteX48" fmla="*/ 1270000 w 7440295"/>
              <a:gd name="connsiteY48" fmla="*/ 792480 h 1005840"/>
              <a:gd name="connsiteX49" fmla="*/ 579120 w 7440295"/>
              <a:gd name="connsiteY49" fmla="*/ 843280 h 1005840"/>
              <a:gd name="connsiteX50" fmla="*/ 386080 w 7440295"/>
              <a:gd name="connsiteY50" fmla="*/ 863600 h 1005840"/>
              <a:gd name="connsiteX51" fmla="*/ 213360 w 7440295"/>
              <a:gd name="connsiteY51" fmla="*/ 924560 h 1005840"/>
              <a:gd name="connsiteX52" fmla="*/ 101600 w 7440295"/>
              <a:gd name="connsiteY52" fmla="*/ 944880 h 1005840"/>
              <a:gd name="connsiteX53" fmla="*/ 60960 w 7440295"/>
              <a:gd name="connsiteY53" fmla="*/ 934720 h 1005840"/>
              <a:gd name="connsiteX54" fmla="*/ 30480 w 7440295"/>
              <a:gd name="connsiteY54" fmla="*/ 894080 h 1005840"/>
              <a:gd name="connsiteX55" fmla="*/ 10160 w 7440295"/>
              <a:gd name="connsiteY55" fmla="*/ 822960 h 1005840"/>
              <a:gd name="connsiteX56" fmla="*/ 0 w 7440295"/>
              <a:gd name="connsiteY56" fmla="*/ 792480 h 1005840"/>
              <a:gd name="connsiteX57" fmla="*/ 71120 w 7440295"/>
              <a:gd name="connsiteY57" fmla="*/ 690880 h 1005840"/>
              <a:gd name="connsiteX58" fmla="*/ 101600 w 7440295"/>
              <a:gd name="connsiteY58" fmla="*/ 558800 h 1005840"/>
              <a:gd name="connsiteX59" fmla="*/ 518160 w 7440295"/>
              <a:gd name="connsiteY59" fmla="*/ 558800 h 1005840"/>
              <a:gd name="connsiteX60" fmla="*/ 985520 w 7440295"/>
              <a:gd name="connsiteY60" fmla="*/ 548640 h 1005840"/>
              <a:gd name="connsiteX61" fmla="*/ 1300480 w 7440295"/>
              <a:gd name="connsiteY61" fmla="*/ 548640 h 1005840"/>
              <a:gd name="connsiteX62" fmla="*/ 1381760 w 7440295"/>
              <a:gd name="connsiteY62" fmla="*/ 568960 h 1005840"/>
              <a:gd name="connsiteX63" fmla="*/ 1524000 w 7440295"/>
              <a:gd name="connsiteY63" fmla="*/ 579120 h 1005840"/>
              <a:gd name="connsiteX64" fmla="*/ 2245360 w 7440295"/>
              <a:gd name="connsiteY64" fmla="*/ 538480 h 1005840"/>
              <a:gd name="connsiteX65" fmla="*/ 2275840 w 7440295"/>
              <a:gd name="connsiteY65" fmla="*/ 518160 h 1005840"/>
              <a:gd name="connsiteX66" fmla="*/ 2489200 w 7440295"/>
              <a:gd name="connsiteY66" fmla="*/ 528320 h 1005840"/>
              <a:gd name="connsiteX67" fmla="*/ 2661920 w 7440295"/>
              <a:gd name="connsiteY67" fmla="*/ 548640 h 1005840"/>
              <a:gd name="connsiteX68" fmla="*/ 2783840 w 7440295"/>
              <a:gd name="connsiteY68" fmla="*/ 558800 h 1005840"/>
              <a:gd name="connsiteX69" fmla="*/ 3058160 w 7440295"/>
              <a:gd name="connsiteY69" fmla="*/ 579120 h 1005840"/>
              <a:gd name="connsiteX70" fmla="*/ 3159760 w 7440295"/>
              <a:gd name="connsiteY70" fmla="*/ 538480 h 1005840"/>
              <a:gd name="connsiteX71" fmla="*/ 3200400 w 7440295"/>
              <a:gd name="connsiteY71" fmla="*/ 528320 h 1005840"/>
              <a:gd name="connsiteX72" fmla="*/ 3210560 w 7440295"/>
              <a:gd name="connsiteY72" fmla="*/ 477520 h 1005840"/>
              <a:gd name="connsiteX73" fmla="*/ 3200400 w 7440295"/>
              <a:gd name="connsiteY73" fmla="*/ 42672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440295" h="1005840">
                <a:moveTo>
                  <a:pt x="3200400" y="426720"/>
                </a:moveTo>
                <a:cubicBezTo>
                  <a:pt x="3197013" y="391160"/>
                  <a:pt x="3190240" y="318452"/>
                  <a:pt x="3190240" y="264160"/>
                </a:cubicBezTo>
                <a:cubicBezTo>
                  <a:pt x="3190240" y="240213"/>
                  <a:pt x="3184631" y="211062"/>
                  <a:pt x="3200400" y="193040"/>
                </a:cubicBezTo>
                <a:cubicBezTo>
                  <a:pt x="3213965" y="177537"/>
                  <a:pt x="3241113" y="186676"/>
                  <a:pt x="3261360" y="182880"/>
                </a:cubicBezTo>
                <a:cubicBezTo>
                  <a:pt x="3347332" y="166760"/>
                  <a:pt x="3358167" y="165598"/>
                  <a:pt x="3434080" y="142240"/>
                </a:cubicBezTo>
                <a:cubicBezTo>
                  <a:pt x="3454552" y="135941"/>
                  <a:pt x="3474910" y="129240"/>
                  <a:pt x="3495040" y="121920"/>
                </a:cubicBezTo>
                <a:cubicBezTo>
                  <a:pt x="3512180" y="115687"/>
                  <a:pt x="3527829" y="104465"/>
                  <a:pt x="3545840" y="101600"/>
                </a:cubicBezTo>
                <a:cubicBezTo>
                  <a:pt x="3677347" y="80678"/>
                  <a:pt x="3809466" y="62856"/>
                  <a:pt x="3942080" y="50800"/>
                </a:cubicBezTo>
                <a:cubicBezTo>
                  <a:pt x="3979333" y="47413"/>
                  <a:pt x="4016789" y="45786"/>
                  <a:pt x="4053840" y="40640"/>
                </a:cubicBezTo>
                <a:cubicBezTo>
                  <a:pt x="4138768" y="28844"/>
                  <a:pt x="4307840" y="0"/>
                  <a:pt x="4307840" y="0"/>
                </a:cubicBezTo>
                <a:cubicBezTo>
                  <a:pt x="4426373" y="6773"/>
                  <a:pt x="4545593" y="5890"/>
                  <a:pt x="4663440" y="20320"/>
                </a:cubicBezTo>
                <a:cubicBezTo>
                  <a:pt x="4712385" y="26313"/>
                  <a:pt x="4757327" y="51289"/>
                  <a:pt x="4805680" y="60960"/>
                </a:cubicBezTo>
                <a:cubicBezTo>
                  <a:pt x="4893066" y="78437"/>
                  <a:pt x="5020263" y="84996"/>
                  <a:pt x="5110480" y="91440"/>
                </a:cubicBezTo>
                <a:lnTo>
                  <a:pt x="5862320" y="81280"/>
                </a:lnTo>
                <a:cubicBezTo>
                  <a:pt x="5909842" y="80200"/>
                  <a:pt x="5957504" y="77842"/>
                  <a:pt x="6004560" y="71120"/>
                </a:cubicBezTo>
                <a:cubicBezTo>
                  <a:pt x="6445151" y="8178"/>
                  <a:pt x="5923930" y="73022"/>
                  <a:pt x="6238240" y="10160"/>
                </a:cubicBezTo>
                <a:cubicBezTo>
                  <a:pt x="6274921" y="2824"/>
                  <a:pt x="6312747" y="3387"/>
                  <a:pt x="6350000" y="0"/>
                </a:cubicBezTo>
                <a:lnTo>
                  <a:pt x="6878320" y="30480"/>
                </a:lnTo>
                <a:cubicBezTo>
                  <a:pt x="6952964" y="35523"/>
                  <a:pt x="7027333" y="44027"/>
                  <a:pt x="7101840" y="50800"/>
                </a:cubicBezTo>
                <a:lnTo>
                  <a:pt x="7213600" y="60960"/>
                </a:lnTo>
                <a:cubicBezTo>
                  <a:pt x="7253673" y="68975"/>
                  <a:pt x="7271389" y="67884"/>
                  <a:pt x="7305040" y="91440"/>
                </a:cubicBezTo>
                <a:cubicBezTo>
                  <a:pt x="7426032" y="176134"/>
                  <a:pt x="7314630" y="116555"/>
                  <a:pt x="7406640" y="162560"/>
                </a:cubicBezTo>
                <a:cubicBezTo>
                  <a:pt x="7410027" y="179493"/>
                  <a:pt x="7412917" y="196534"/>
                  <a:pt x="7416800" y="213360"/>
                </a:cubicBezTo>
                <a:cubicBezTo>
                  <a:pt x="7423080" y="240572"/>
                  <a:pt x="7436190" y="266728"/>
                  <a:pt x="7437120" y="294640"/>
                </a:cubicBezTo>
                <a:cubicBezTo>
                  <a:pt x="7439605" y="369182"/>
                  <a:pt x="7446350" y="446141"/>
                  <a:pt x="7426960" y="518160"/>
                </a:cubicBezTo>
                <a:cubicBezTo>
                  <a:pt x="7420611" y="541742"/>
                  <a:pt x="7366000" y="558800"/>
                  <a:pt x="7366000" y="558800"/>
                </a:cubicBezTo>
                <a:cubicBezTo>
                  <a:pt x="7362613" y="575733"/>
                  <a:pt x="7366442" y="595969"/>
                  <a:pt x="7355840" y="609600"/>
                </a:cubicBezTo>
                <a:cubicBezTo>
                  <a:pt x="7340847" y="628877"/>
                  <a:pt x="7312149" y="632971"/>
                  <a:pt x="7294880" y="650240"/>
                </a:cubicBezTo>
                <a:lnTo>
                  <a:pt x="7264400" y="680720"/>
                </a:lnTo>
                <a:cubicBezTo>
                  <a:pt x="7243806" y="742501"/>
                  <a:pt x="7259216" y="717065"/>
                  <a:pt x="7162800" y="772160"/>
                </a:cubicBezTo>
                <a:cubicBezTo>
                  <a:pt x="7124422" y="794090"/>
                  <a:pt x="7084584" y="821201"/>
                  <a:pt x="7040880" y="833120"/>
                </a:cubicBezTo>
                <a:cubicBezTo>
                  <a:pt x="7021006" y="838540"/>
                  <a:pt x="6999905" y="838284"/>
                  <a:pt x="6979920" y="843280"/>
                </a:cubicBezTo>
                <a:cubicBezTo>
                  <a:pt x="6945618" y="851856"/>
                  <a:pt x="6912836" y="866090"/>
                  <a:pt x="6878320" y="873760"/>
                </a:cubicBezTo>
                <a:cubicBezTo>
                  <a:pt x="6822224" y="886226"/>
                  <a:pt x="6650224" y="892556"/>
                  <a:pt x="6624320" y="894080"/>
                </a:cubicBezTo>
                <a:cubicBezTo>
                  <a:pt x="6590453" y="900853"/>
                  <a:pt x="6556787" y="908722"/>
                  <a:pt x="6522720" y="914400"/>
                </a:cubicBezTo>
                <a:cubicBezTo>
                  <a:pt x="6450469" y="926442"/>
                  <a:pt x="6370843" y="929603"/>
                  <a:pt x="6299200" y="934720"/>
                </a:cubicBezTo>
                <a:cubicBezTo>
                  <a:pt x="6255173" y="948267"/>
                  <a:pt x="6211912" y="964610"/>
                  <a:pt x="6167120" y="975360"/>
                </a:cubicBezTo>
                <a:cubicBezTo>
                  <a:pt x="6076056" y="997215"/>
                  <a:pt x="6006528" y="998655"/>
                  <a:pt x="5913120" y="1005840"/>
                </a:cubicBezTo>
                <a:lnTo>
                  <a:pt x="5019040" y="985520"/>
                </a:lnTo>
                <a:cubicBezTo>
                  <a:pt x="4730834" y="977286"/>
                  <a:pt x="4541006" y="967595"/>
                  <a:pt x="4277360" y="955040"/>
                </a:cubicBezTo>
                <a:cubicBezTo>
                  <a:pt x="4240107" y="944880"/>
                  <a:pt x="4202585" y="935656"/>
                  <a:pt x="4165600" y="924560"/>
                </a:cubicBezTo>
                <a:cubicBezTo>
                  <a:pt x="4067103" y="895011"/>
                  <a:pt x="3972230" y="850991"/>
                  <a:pt x="3870960" y="833120"/>
                </a:cubicBezTo>
                <a:cubicBezTo>
                  <a:pt x="3645507" y="793334"/>
                  <a:pt x="3753703" y="821128"/>
                  <a:pt x="3545840" y="751840"/>
                </a:cubicBezTo>
                <a:cubicBezTo>
                  <a:pt x="3403600" y="758613"/>
                  <a:pt x="3261029" y="760334"/>
                  <a:pt x="3119120" y="772160"/>
                </a:cubicBezTo>
                <a:cubicBezTo>
                  <a:pt x="2791617" y="799452"/>
                  <a:pt x="3079639" y="807349"/>
                  <a:pt x="2763520" y="822960"/>
                </a:cubicBezTo>
                <a:cubicBezTo>
                  <a:pt x="2546931" y="833656"/>
                  <a:pt x="2330027" y="836507"/>
                  <a:pt x="2113280" y="843280"/>
                </a:cubicBezTo>
                <a:cubicBezTo>
                  <a:pt x="1913921" y="862267"/>
                  <a:pt x="1871310" y="876226"/>
                  <a:pt x="1666240" y="853440"/>
                </a:cubicBezTo>
                <a:cubicBezTo>
                  <a:pt x="1621333" y="848450"/>
                  <a:pt x="1578531" y="831493"/>
                  <a:pt x="1534160" y="822960"/>
                </a:cubicBezTo>
                <a:cubicBezTo>
                  <a:pt x="1417011" y="800431"/>
                  <a:pt x="1388429" y="801590"/>
                  <a:pt x="1270000" y="792480"/>
                </a:cubicBezTo>
                <a:lnTo>
                  <a:pt x="579120" y="843280"/>
                </a:lnTo>
                <a:cubicBezTo>
                  <a:pt x="451239" y="852871"/>
                  <a:pt x="487058" y="849175"/>
                  <a:pt x="386080" y="863600"/>
                </a:cubicBezTo>
                <a:cubicBezTo>
                  <a:pt x="328507" y="883920"/>
                  <a:pt x="273228" y="912586"/>
                  <a:pt x="213360" y="924560"/>
                </a:cubicBezTo>
                <a:cubicBezTo>
                  <a:pt x="142360" y="938760"/>
                  <a:pt x="179594" y="931881"/>
                  <a:pt x="101600" y="944880"/>
                </a:cubicBezTo>
                <a:cubicBezTo>
                  <a:pt x="88053" y="941493"/>
                  <a:pt x="72323" y="942836"/>
                  <a:pt x="60960" y="934720"/>
                </a:cubicBezTo>
                <a:cubicBezTo>
                  <a:pt x="47181" y="924878"/>
                  <a:pt x="38881" y="908782"/>
                  <a:pt x="30480" y="894080"/>
                </a:cubicBezTo>
                <a:cubicBezTo>
                  <a:pt x="23520" y="881900"/>
                  <a:pt x="12988" y="832858"/>
                  <a:pt x="10160" y="822960"/>
                </a:cubicBezTo>
                <a:cubicBezTo>
                  <a:pt x="7218" y="812662"/>
                  <a:pt x="3387" y="802640"/>
                  <a:pt x="0" y="792480"/>
                </a:cubicBezTo>
                <a:cubicBezTo>
                  <a:pt x="25567" y="587941"/>
                  <a:pt x="-25745" y="799854"/>
                  <a:pt x="71120" y="690880"/>
                </a:cubicBezTo>
                <a:cubicBezTo>
                  <a:pt x="84443" y="675892"/>
                  <a:pt x="97962" y="580630"/>
                  <a:pt x="101600" y="558800"/>
                </a:cubicBezTo>
                <a:cubicBezTo>
                  <a:pt x="387554" y="575621"/>
                  <a:pt x="171526" y="568704"/>
                  <a:pt x="518160" y="558800"/>
                </a:cubicBezTo>
                <a:lnTo>
                  <a:pt x="985520" y="548640"/>
                </a:lnTo>
                <a:cubicBezTo>
                  <a:pt x="1108552" y="517882"/>
                  <a:pt x="1054005" y="527514"/>
                  <a:pt x="1300480" y="548640"/>
                </a:cubicBezTo>
                <a:cubicBezTo>
                  <a:pt x="1328305" y="551025"/>
                  <a:pt x="1353904" y="566970"/>
                  <a:pt x="1381760" y="568960"/>
                </a:cubicBezTo>
                <a:lnTo>
                  <a:pt x="1524000" y="579120"/>
                </a:lnTo>
                <a:cubicBezTo>
                  <a:pt x="1538158" y="578691"/>
                  <a:pt x="2041952" y="640184"/>
                  <a:pt x="2245360" y="538480"/>
                </a:cubicBezTo>
                <a:cubicBezTo>
                  <a:pt x="2256282" y="533019"/>
                  <a:pt x="2265680" y="524933"/>
                  <a:pt x="2275840" y="518160"/>
                </a:cubicBezTo>
                <a:lnTo>
                  <a:pt x="2489200" y="528320"/>
                </a:lnTo>
                <a:cubicBezTo>
                  <a:pt x="2747252" y="544448"/>
                  <a:pt x="2494796" y="530071"/>
                  <a:pt x="2661920" y="548640"/>
                </a:cubicBezTo>
                <a:cubicBezTo>
                  <a:pt x="2702451" y="553143"/>
                  <a:pt x="2743200" y="555413"/>
                  <a:pt x="2783840" y="558800"/>
                </a:cubicBezTo>
                <a:cubicBezTo>
                  <a:pt x="2906725" y="587158"/>
                  <a:pt x="2929251" y="605976"/>
                  <a:pt x="3058160" y="579120"/>
                </a:cubicBezTo>
                <a:cubicBezTo>
                  <a:pt x="3093869" y="571681"/>
                  <a:pt x="3125409" y="550748"/>
                  <a:pt x="3159760" y="538480"/>
                </a:cubicBezTo>
                <a:cubicBezTo>
                  <a:pt x="3172910" y="533784"/>
                  <a:pt x="3186853" y="531707"/>
                  <a:pt x="3200400" y="528320"/>
                </a:cubicBezTo>
                <a:cubicBezTo>
                  <a:pt x="3203787" y="511387"/>
                  <a:pt x="3206372" y="494273"/>
                  <a:pt x="3210560" y="477520"/>
                </a:cubicBezTo>
                <a:cubicBezTo>
                  <a:pt x="3213157" y="467130"/>
                  <a:pt x="3203787" y="462280"/>
                  <a:pt x="3200400" y="42672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rma livre: Forma 6">
            <a:extLst>
              <a:ext uri="{FF2B5EF4-FFF2-40B4-BE49-F238E27FC236}">
                <a16:creationId xmlns:a16="http://schemas.microsoft.com/office/drawing/2014/main" id="{12D008D1-4590-A285-F7E0-30E8F2F2B276}"/>
              </a:ext>
            </a:extLst>
          </p:cNvPr>
          <p:cNvSpPr/>
          <p:nvPr/>
        </p:nvSpPr>
        <p:spPr>
          <a:xfrm>
            <a:off x="599440" y="3048000"/>
            <a:ext cx="7183618" cy="782320"/>
          </a:xfrm>
          <a:custGeom>
            <a:avLst/>
            <a:gdLst>
              <a:gd name="connsiteX0" fmla="*/ 325120 w 7183618"/>
              <a:gd name="connsiteY0" fmla="*/ 91440 h 782320"/>
              <a:gd name="connsiteX1" fmla="*/ 162560 w 7183618"/>
              <a:gd name="connsiteY1" fmla="*/ 101600 h 782320"/>
              <a:gd name="connsiteX2" fmla="*/ 50800 w 7183618"/>
              <a:gd name="connsiteY2" fmla="*/ 111760 h 782320"/>
              <a:gd name="connsiteX3" fmla="*/ 0 w 7183618"/>
              <a:gd name="connsiteY3" fmla="*/ 182880 h 782320"/>
              <a:gd name="connsiteX4" fmla="*/ 20320 w 7183618"/>
              <a:gd name="connsiteY4" fmla="*/ 436880 h 782320"/>
              <a:gd name="connsiteX5" fmla="*/ 40640 w 7183618"/>
              <a:gd name="connsiteY5" fmla="*/ 497840 h 782320"/>
              <a:gd name="connsiteX6" fmla="*/ 50800 w 7183618"/>
              <a:gd name="connsiteY6" fmla="*/ 650240 h 782320"/>
              <a:gd name="connsiteX7" fmla="*/ 152400 w 7183618"/>
              <a:gd name="connsiteY7" fmla="*/ 731520 h 782320"/>
              <a:gd name="connsiteX8" fmla="*/ 203200 w 7183618"/>
              <a:gd name="connsiteY8" fmla="*/ 751840 h 782320"/>
              <a:gd name="connsiteX9" fmla="*/ 274320 w 7183618"/>
              <a:gd name="connsiteY9" fmla="*/ 772160 h 782320"/>
              <a:gd name="connsiteX10" fmla="*/ 375920 w 7183618"/>
              <a:gd name="connsiteY10" fmla="*/ 782320 h 782320"/>
              <a:gd name="connsiteX11" fmla="*/ 568960 w 7183618"/>
              <a:gd name="connsiteY11" fmla="*/ 772160 h 782320"/>
              <a:gd name="connsiteX12" fmla="*/ 650240 w 7183618"/>
              <a:gd name="connsiteY12" fmla="*/ 751840 h 782320"/>
              <a:gd name="connsiteX13" fmla="*/ 701040 w 7183618"/>
              <a:gd name="connsiteY13" fmla="*/ 741680 h 782320"/>
              <a:gd name="connsiteX14" fmla="*/ 822960 w 7183618"/>
              <a:gd name="connsiteY14" fmla="*/ 731520 h 782320"/>
              <a:gd name="connsiteX15" fmla="*/ 924560 w 7183618"/>
              <a:gd name="connsiteY15" fmla="*/ 721360 h 782320"/>
              <a:gd name="connsiteX16" fmla="*/ 1066800 w 7183618"/>
              <a:gd name="connsiteY16" fmla="*/ 701040 h 782320"/>
              <a:gd name="connsiteX17" fmla="*/ 1178560 w 7183618"/>
              <a:gd name="connsiteY17" fmla="*/ 670560 h 782320"/>
              <a:gd name="connsiteX18" fmla="*/ 1198880 w 7183618"/>
              <a:gd name="connsiteY18" fmla="*/ 629920 h 782320"/>
              <a:gd name="connsiteX19" fmla="*/ 1249680 w 7183618"/>
              <a:gd name="connsiteY19" fmla="*/ 568960 h 782320"/>
              <a:gd name="connsiteX20" fmla="*/ 1290320 w 7183618"/>
              <a:gd name="connsiteY20" fmla="*/ 558800 h 782320"/>
              <a:gd name="connsiteX21" fmla="*/ 1381760 w 7183618"/>
              <a:gd name="connsiteY21" fmla="*/ 548640 h 782320"/>
              <a:gd name="connsiteX22" fmla="*/ 1422400 w 7183618"/>
              <a:gd name="connsiteY22" fmla="*/ 538480 h 782320"/>
              <a:gd name="connsiteX23" fmla="*/ 1452880 w 7183618"/>
              <a:gd name="connsiteY23" fmla="*/ 528320 h 782320"/>
              <a:gd name="connsiteX24" fmla="*/ 1737360 w 7183618"/>
              <a:gd name="connsiteY24" fmla="*/ 538480 h 782320"/>
              <a:gd name="connsiteX25" fmla="*/ 2062480 w 7183618"/>
              <a:gd name="connsiteY25" fmla="*/ 518160 h 782320"/>
              <a:gd name="connsiteX26" fmla="*/ 2103120 w 7183618"/>
              <a:gd name="connsiteY26" fmla="*/ 497840 h 782320"/>
              <a:gd name="connsiteX27" fmla="*/ 2418080 w 7183618"/>
              <a:gd name="connsiteY27" fmla="*/ 528320 h 782320"/>
              <a:gd name="connsiteX28" fmla="*/ 2529840 w 7183618"/>
              <a:gd name="connsiteY28" fmla="*/ 538480 h 782320"/>
              <a:gd name="connsiteX29" fmla="*/ 2682240 w 7183618"/>
              <a:gd name="connsiteY29" fmla="*/ 528320 h 782320"/>
              <a:gd name="connsiteX30" fmla="*/ 3302000 w 7183618"/>
              <a:gd name="connsiteY30" fmla="*/ 548640 h 782320"/>
              <a:gd name="connsiteX31" fmla="*/ 3525520 w 7183618"/>
              <a:gd name="connsiteY31" fmla="*/ 548640 h 782320"/>
              <a:gd name="connsiteX32" fmla="*/ 3586480 w 7183618"/>
              <a:gd name="connsiteY32" fmla="*/ 528320 h 782320"/>
              <a:gd name="connsiteX33" fmla="*/ 3688080 w 7183618"/>
              <a:gd name="connsiteY33" fmla="*/ 518160 h 782320"/>
              <a:gd name="connsiteX34" fmla="*/ 3759200 w 7183618"/>
              <a:gd name="connsiteY34" fmla="*/ 508000 h 782320"/>
              <a:gd name="connsiteX35" fmla="*/ 4216400 w 7183618"/>
              <a:gd name="connsiteY35" fmla="*/ 518160 h 782320"/>
              <a:gd name="connsiteX36" fmla="*/ 4582160 w 7183618"/>
              <a:gd name="connsiteY36" fmla="*/ 579120 h 782320"/>
              <a:gd name="connsiteX37" fmla="*/ 4653280 w 7183618"/>
              <a:gd name="connsiteY37" fmla="*/ 589280 h 782320"/>
              <a:gd name="connsiteX38" fmla="*/ 5140960 w 7183618"/>
              <a:gd name="connsiteY38" fmla="*/ 579120 h 782320"/>
              <a:gd name="connsiteX39" fmla="*/ 5171440 w 7183618"/>
              <a:gd name="connsiteY39" fmla="*/ 548640 h 782320"/>
              <a:gd name="connsiteX40" fmla="*/ 5303520 w 7183618"/>
              <a:gd name="connsiteY40" fmla="*/ 487680 h 782320"/>
              <a:gd name="connsiteX41" fmla="*/ 5588000 w 7183618"/>
              <a:gd name="connsiteY41" fmla="*/ 447040 h 782320"/>
              <a:gd name="connsiteX42" fmla="*/ 6085840 w 7183618"/>
              <a:gd name="connsiteY42" fmla="*/ 467360 h 782320"/>
              <a:gd name="connsiteX43" fmla="*/ 6461760 w 7183618"/>
              <a:gd name="connsiteY43" fmla="*/ 518160 h 782320"/>
              <a:gd name="connsiteX44" fmla="*/ 6553200 w 7183618"/>
              <a:gd name="connsiteY44" fmla="*/ 548640 h 782320"/>
              <a:gd name="connsiteX45" fmla="*/ 7081520 w 7183618"/>
              <a:gd name="connsiteY45" fmla="*/ 508000 h 782320"/>
              <a:gd name="connsiteX46" fmla="*/ 7162800 w 7183618"/>
              <a:gd name="connsiteY46" fmla="*/ 436880 h 782320"/>
              <a:gd name="connsiteX47" fmla="*/ 7152640 w 7183618"/>
              <a:gd name="connsiteY47" fmla="*/ 325120 h 782320"/>
              <a:gd name="connsiteX48" fmla="*/ 6685280 w 7183618"/>
              <a:gd name="connsiteY48" fmla="*/ 304800 h 782320"/>
              <a:gd name="connsiteX49" fmla="*/ 6634480 w 7183618"/>
              <a:gd name="connsiteY49" fmla="*/ 284480 h 782320"/>
              <a:gd name="connsiteX50" fmla="*/ 6553200 w 7183618"/>
              <a:gd name="connsiteY50" fmla="*/ 274320 h 782320"/>
              <a:gd name="connsiteX51" fmla="*/ 6299200 w 7183618"/>
              <a:gd name="connsiteY51" fmla="*/ 254000 h 782320"/>
              <a:gd name="connsiteX52" fmla="*/ 6126480 w 7183618"/>
              <a:gd name="connsiteY52" fmla="*/ 233680 h 782320"/>
              <a:gd name="connsiteX53" fmla="*/ 6085840 w 7183618"/>
              <a:gd name="connsiteY53" fmla="*/ 223520 h 782320"/>
              <a:gd name="connsiteX54" fmla="*/ 5781040 w 7183618"/>
              <a:gd name="connsiteY54" fmla="*/ 213360 h 782320"/>
              <a:gd name="connsiteX55" fmla="*/ 5659120 w 7183618"/>
              <a:gd name="connsiteY55" fmla="*/ 203200 h 782320"/>
              <a:gd name="connsiteX56" fmla="*/ 5588000 w 7183618"/>
              <a:gd name="connsiteY56" fmla="*/ 182880 h 782320"/>
              <a:gd name="connsiteX57" fmla="*/ 5486400 w 7183618"/>
              <a:gd name="connsiteY57" fmla="*/ 162560 h 782320"/>
              <a:gd name="connsiteX58" fmla="*/ 5201920 w 7183618"/>
              <a:gd name="connsiteY58" fmla="*/ 81280 h 782320"/>
              <a:gd name="connsiteX59" fmla="*/ 4978400 w 7183618"/>
              <a:gd name="connsiteY59" fmla="*/ 101600 h 782320"/>
              <a:gd name="connsiteX60" fmla="*/ 4927600 w 7183618"/>
              <a:gd name="connsiteY60" fmla="*/ 111760 h 782320"/>
              <a:gd name="connsiteX61" fmla="*/ 4775200 w 7183618"/>
              <a:gd name="connsiteY61" fmla="*/ 152400 h 782320"/>
              <a:gd name="connsiteX62" fmla="*/ 4592320 w 7183618"/>
              <a:gd name="connsiteY62" fmla="*/ 172720 h 782320"/>
              <a:gd name="connsiteX63" fmla="*/ 4216400 w 7183618"/>
              <a:gd name="connsiteY63" fmla="*/ 203200 h 782320"/>
              <a:gd name="connsiteX64" fmla="*/ 3576320 w 7183618"/>
              <a:gd name="connsiteY64" fmla="*/ 162560 h 782320"/>
              <a:gd name="connsiteX65" fmla="*/ 3444240 w 7183618"/>
              <a:gd name="connsiteY65" fmla="*/ 111760 h 782320"/>
              <a:gd name="connsiteX66" fmla="*/ 3302000 w 7183618"/>
              <a:gd name="connsiteY66" fmla="*/ 71120 h 782320"/>
              <a:gd name="connsiteX67" fmla="*/ 3180080 w 7183618"/>
              <a:gd name="connsiteY67" fmla="*/ 50800 h 782320"/>
              <a:gd name="connsiteX68" fmla="*/ 3048000 w 7183618"/>
              <a:gd name="connsiteY68" fmla="*/ 20320 h 782320"/>
              <a:gd name="connsiteX69" fmla="*/ 2783840 w 7183618"/>
              <a:gd name="connsiteY69" fmla="*/ 0 h 782320"/>
              <a:gd name="connsiteX70" fmla="*/ 2479040 w 7183618"/>
              <a:gd name="connsiteY70" fmla="*/ 10160 h 782320"/>
              <a:gd name="connsiteX71" fmla="*/ 2397760 w 7183618"/>
              <a:gd name="connsiteY71" fmla="*/ 40640 h 782320"/>
              <a:gd name="connsiteX72" fmla="*/ 2153920 w 7183618"/>
              <a:gd name="connsiteY72" fmla="*/ 91440 h 782320"/>
              <a:gd name="connsiteX73" fmla="*/ 1899920 w 7183618"/>
              <a:gd name="connsiteY73" fmla="*/ 142240 h 782320"/>
              <a:gd name="connsiteX74" fmla="*/ 1341120 w 7183618"/>
              <a:gd name="connsiteY74" fmla="*/ 121920 h 782320"/>
              <a:gd name="connsiteX75" fmla="*/ 1137920 w 7183618"/>
              <a:gd name="connsiteY75" fmla="*/ 81280 h 782320"/>
              <a:gd name="connsiteX76" fmla="*/ 538480 w 7183618"/>
              <a:gd name="connsiteY76" fmla="*/ 91440 h 782320"/>
              <a:gd name="connsiteX77" fmla="*/ 508000 w 7183618"/>
              <a:gd name="connsiteY77" fmla="*/ 101600 h 782320"/>
              <a:gd name="connsiteX78" fmla="*/ 325120 w 7183618"/>
              <a:gd name="connsiteY78" fmla="*/ 91440 h 7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183618" h="782320">
                <a:moveTo>
                  <a:pt x="325120" y="91440"/>
                </a:moveTo>
                <a:cubicBezTo>
                  <a:pt x="267547" y="91440"/>
                  <a:pt x="216704" y="97589"/>
                  <a:pt x="162560" y="101600"/>
                </a:cubicBezTo>
                <a:cubicBezTo>
                  <a:pt x="125255" y="104363"/>
                  <a:pt x="86768" y="101484"/>
                  <a:pt x="50800" y="111760"/>
                </a:cubicBezTo>
                <a:cubicBezTo>
                  <a:pt x="26773" y="118625"/>
                  <a:pt x="8655" y="165570"/>
                  <a:pt x="0" y="182880"/>
                </a:cubicBezTo>
                <a:cubicBezTo>
                  <a:pt x="2139" y="221379"/>
                  <a:pt x="5193" y="371329"/>
                  <a:pt x="20320" y="436880"/>
                </a:cubicBezTo>
                <a:cubicBezTo>
                  <a:pt x="25136" y="457751"/>
                  <a:pt x="33867" y="477520"/>
                  <a:pt x="40640" y="497840"/>
                </a:cubicBezTo>
                <a:cubicBezTo>
                  <a:pt x="44027" y="548640"/>
                  <a:pt x="34700" y="601940"/>
                  <a:pt x="50800" y="650240"/>
                </a:cubicBezTo>
                <a:cubicBezTo>
                  <a:pt x="63644" y="688772"/>
                  <a:pt x="117061" y="715814"/>
                  <a:pt x="152400" y="731520"/>
                </a:cubicBezTo>
                <a:cubicBezTo>
                  <a:pt x="169066" y="738927"/>
                  <a:pt x="185898" y="746073"/>
                  <a:pt x="203200" y="751840"/>
                </a:cubicBezTo>
                <a:cubicBezTo>
                  <a:pt x="226590" y="759637"/>
                  <a:pt x="250040" y="767875"/>
                  <a:pt x="274320" y="772160"/>
                </a:cubicBezTo>
                <a:cubicBezTo>
                  <a:pt x="307838" y="778075"/>
                  <a:pt x="342053" y="778933"/>
                  <a:pt x="375920" y="782320"/>
                </a:cubicBezTo>
                <a:cubicBezTo>
                  <a:pt x="440267" y="778933"/>
                  <a:pt x="504918" y="779276"/>
                  <a:pt x="568960" y="772160"/>
                </a:cubicBezTo>
                <a:cubicBezTo>
                  <a:pt x="596716" y="769076"/>
                  <a:pt x="622855" y="757317"/>
                  <a:pt x="650240" y="751840"/>
                </a:cubicBezTo>
                <a:cubicBezTo>
                  <a:pt x="667173" y="748453"/>
                  <a:pt x="683890" y="743698"/>
                  <a:pt x="701040" y="741680"/>
                </a:cubicBezTo>
                <a:cubicBezTo>
                  <a:pt x="741542" y="736915"/>
                  <a:pt x="782347" y="735212"/>
                  <a:pt x="822960" y="731520"/>
                </a:cubicBezTo>
                <a:lnTo>
                  <a:pt x="924560" y="721360"/>
                </a:lnTo>
                <a:cubicBezTo>
                  <a:pt x="1011558" y="692361"/>
                  <a:pt x="870919" y="736655"/>
                  <a:pt x="1066800" y="701040"/>
                </a:cubicBezTo>
                <a:cubicBezTo>
                  <a:pt x="1104791" y="694133"/>
                  <a:pt x="1141307" y="680720"/>
                  <a:pt x="1178560" y="670560"/>
                </a:cubicBezTo>
                <a:cubicBezTo>
                  <a:pt x="1185333" y="657013"/>
                  <a:pt x="1190195" y="642328"/>
                  <a:pt x="1198880" y="629920"/>
                </a:cubicBezTo>
                <a:cubicBezTo>
                  <a:pt x="1214048" y="608251"/>
                  <a:pt x="1228801" y="585199"/>
                  <a:pt x="1249680" y="568960"/>
                </a:cubicBezTo>
                <a:cubicBezTo>
                  <a:pt x="1260702" y="560387"/>
                  <a:pt x="1276519" y="560923"/>
                  <a:pt x="1290320" y="558800"/>
                </a:cubicBezTo>
                <a:cubicBezTo>
                  <a:pt x="1320631" y="554137"/>
                  <a:pt x="1351280" y="552027"/>
                  <a:pt x="1381760" y="548640"/>
                </a:cubicBezTo>
                <a:cubicBezTo>
                  <a:pt x="1395307" y="545253"/>
                  <a:pt x="1408974" y="542316"/>
                  <a:pt x="1422400" y="538480"/>
                </a:cubicBezTo>
                <a:cubicBezTo>
                  <a:pt x="1432698" y="535538"/>
                  <a:pt x="1442170" y="528320"/>
                  <a:pt x="1452880" y="528320"/>
                </a:cubicBezTo>
                <a:cubicBezTo>
                  <a:pt x="1547767" y="528320"/>
                  <a:pt x="1642533" y="535093"/>
                  <a:pt x="1737360" y="538480"/>
                </a:cubicBezTo>
                <a:cubicBezTo>
                  <a:pt x="1845733" y="531707"/>
                  <a:pt x="1954559" y="530151"/>
                  <a:pt x="2062480" y="518160"/>
                </a:cubicBezTo>
                <a:cubicBezTo>
                  <a:pt x="2077533" y="516487"/>
                  <a:pt x="2087981" y="497407"/>
                  <a:pt x="2103120" y="497840"/>
                </a:cubicBezTo>
                <a:cubicBezTo>
                  <a:pt x="2208554" y="500852"/>
                  <a:pt x="2313078" y="518320"/>
                  <a:pt x="2418080" y="528320"/>
                </a:cubicBezTo>
                <a:lnTo>
                  <a:pt x="2529840" y="538480"/>
                </a:lnTo>
                <a:cubicBezTo>
                  <a:pt x="2580640" y="535093"/>
                  <a:pt x="2631327" y="528320"/>
                  <a:pt x="2682240" y="528320"/>
                </a:cubicBezTo>
                <a:cubicBezTo>
                  <a:pt x="3050887" y="528320"/>
                  <a:pt x="3047649" y="530472"/>
                  <a:pt x="3302000" y="548640"/>
                </a:cubicBezTo>
                <a:cubicBezTo>
                  <a:pt x="3397026" y="567645"/>
                  <a:pt x="3376729" y="568048"/>
                  <a:pt x="3525520" y="548640"/>
                </a:cubicBezTo>
                <a:cubicBezTo>
                  <a:pt x="3546759" y="545870"/>
                  <a:pt x="3565428" y="532267"/>
                  <a:pt x="3586480" y="528320"/>
                </a:cubicBezTo>
                <a:cubicBezTo>
                  <a:pt x="3619933" y="522048"/>
                  <a:pt x="3654278" y="522137"/>
                  <a:pt x="3688080" y="518160"/>
                </a:cubicBezTo>
                <a:cubicBezTo>
                  <a:pt x="3711863" y="515362"/>
                  <a:pt x="3735493" y="511387"/>
                  <a:pt x="3759200" y="508000"/>
                </a:cubicBezTo>
                <a:cubicBezTo>
                  <a:pt x="3911600" y="511387"/>
                  <a:pt x="4064339" y="507451"/>
                  <a:pt x="4216400" y="518160"/>
                </a:cubicBezTo>
                <a:cubicBezTo>
                  <a:pt x="4388185" y="530258"/>
                  <a:pt x="4442245" y="554429"/>
                  <a:pt x="4582160" y="579120"/>
                </a:cubicBezTo>
                <a:cubicBezTo>
                  <a:pt x="4605743" y="583282"/>
                  <a:pt x="4629573" y="585893"/>
                  <a:pt x="4653280" y="589280"/>
                </a:cubicBezTo>
                <a:cubicBezTo>
                  <a:pt x="4815840" y="585893"/>
                  <a:pt x="4978863" y="591834"/>
                  <a:pt x="5140960" y="579120"/>
                </a:cubicBezTo>
                <a:cubicBezTo>
                  <a:pt x="5155284" y="577997"/>
                  <a:pt x="5159318" y="556354"/>
                  <a:pt x="5171440" y="548640"/>
                </a:cubicBezTo>
                <a:cubicBezTo>
                  <a:pt x="5201251" y="529670"/>
                  <a:pt x="5265405" y="501292"/>
                  <a:pt x="5303520" y="487680"/>
                </a:cubicBezTo>
                <a:cubicBezTo>
                  <a:pt x="5444160" y="437451"/>
                  <a:pt x="5386800" y="457629"/>
                  <a:pt x="5588000" y="447040"/>
                </a:cubicBezTo>
                <a:cubicBezTo>
                  <a:pt x="5726175" y="450676"/>
                  <a:pt x="5928769" y="447726"/>
                  <a:pt x="6085840" y="467360"/>
                </a:cubicBezTo>
                <a:cubicBezTo>
                  <a:pt x="6211309" y="483044"/>
                  <a:pt x="6461760" y="518160"/>
                  <a:pt x="6461760" y="518160"/>
                </a:cubicBezTo>
                <a:cubicBezTo>
                  <a:pt x="6492240" y="528320"/>
                  <a:pt x="6521305" y="544774"/>
                  <a:pt x="6553200" y="548640"/>
                </a:cubicBezTo>
                <a:cubicBezTo>
                  <a:pt x="6803045" y="578924"/>
                  <a:pt x="6823807" y="554020"/>
                  <a:pt x="7081520" y="508000"/>
                </a:cubicBezTo>
                <a:cubicBezTo>
                  <a:pt x="7108613" y="484293"/>
                  <a:pt x="7140850" y="465415"/>
                  <a:pt x="7162800" y="436880"/>
                </a:cubicBezTo>
                <a:cubicBezTo>
                  <a:pt x="7173125" y="423457"/>
                  <a:pt x="7209112" y="333187"/>
                  <a:pt x="7152640" y="325120"/>
                </a:cubicBezTo>
                <a:cubicBezTo>
                  <a:pt x="6998273" y="303068"/>
                  <a:pt x="6841067" y="311573"/>
                  <a:pt x="6685280" y="304800"/>
                </a:cubicBezTo>
                <a:cubicBezTo>
                  <a:pt x="6668347" y="298027"/>
                  <a:pt x="6652251" y="288581"/>
                  <a:pt x="6634480" y="284480"/>
                </a:cubicBezTo>
                <a:cubicBezTo>
                  <a:pt x="6607875" y="278340"/>
                  <a:pt x="6580317" y="277510"/>
                  <a:pt x="6553200" y="274320"/>
                </a:cubicBezTo>
                <a:cubicBezTo>
                  <a:pt x="6392491" y="255413"/>
                  <a:pt x="6519469" y="270944"/>
                  <a:pt x="6299200" y="254000"/>
                </a:cubicBezTo>
                <a:cubicBezTo>
                  <a:pt x="6256697" y="250731"/>
                  <a:pt x="6172948" y="242129"/>
                  <a:pt x="6126480" y="233680"/>
                </a:cubicBezTo>
                <a:cubicBezTo>
                  <a:pt x="6112742" y="231182"/>
                  <a:pt x="6099779" y="224340"/>
                  <a:pt x="6085840" y="223520"/>
                </a:cubicBezTo>
                <a:cubicBezTo>
                  <a:pt x="5984359" y="217551"/>
                  <a:pt x="5882640" y="216747"/>
                  <a:pt x="5781040" y="213360"/>
                </a:cubicBezTo>
                <a:cubicBezTo>
                  <a:pt x="5740400" y="209973"/>
                  <a:pt x="5699586" y="208258"/>
                  <a:pt x="5659120" y="203200"/>
                </a:cubicBezTo>
                <a:cubicBezTo>
                  <a:pt x="5613113" y="197449"/>
                  <a:pt x="5627875" y="192082"/>
                  <a:pt x="5588000" y="182880"/>
                </a:cubicBezTo>
                <a:cubicBezTo>
                  <a:pt x="5554347" y="175114"/>
                  <a:pt x="5519514" y="172372"/>
                  <a:pt x="5486400" y="162560"/>
                </a:cubicBezTo>
                <a:cubicBezTo>
                  <a:pt x="5174844" y="70247"/>
                  <a:pt x="5437708" y="124151"/>
                  <a:pt x="5201920" y="81280"/>
                </a:cubicBezTo>
                <a:cubicBezTo>
                  <a:pt x="5127413" y="88053"/>
                  <a:pt x="5052756" y="93338"/>
                  <a:pt x="4978400" y="101600"/>
                </a:cubicBezTo>
                <a:cubicBezTo>
                  <a:pt x="4961237" y="103507"/>
                  <a:pt x="4944353" y="107572"/>
                  <a:pt x="4927600" y="111760"/>
                </a:cubicBezTo>
                <a:cubicBezTo>
                  <a:pt x="4876595" y="124511"/>
                  <a:pt x="4826468" y="140748"/>
                  <a:pt x="4775200" y="152400"/>
                </a:cubicBezTo>
                <a:cubicBezTo>
                  <a:pt x="4728613" y="162988"/>
                  <a:pt x="4631763" y="167987"/>
                  <a:pt x="4592320" y="172720"/>
                </a:cubicBezTo>
                <a:cubicBezTo>
                  <a:pt x="4307355" y="206916"/>
                  <a:pt x="4604624" y="186321"/>
                  <a:pt x="4216400" y="203200"/>
                </a:cubicBezTo>
                <a:cubicBezTo>
                  <a:pt x="4003040" y="189653"/>
                  <a:pt x="3788626" y="187702"/>
                  <a:pt x="3576320" y="162560"/>
                </a:cubicBezTo>
                <a:cubicBezTo>
                  <a:pt x="3529477" y="157013"/>
                  <a:pt x="3488990" y="126677"/>
                  <a:pt x="3444240" y="111760"/>
                </a:cubicBezTo>
                <a:cubicBezTo>
                  <a:pt x="3397460" y="96167"/>
                  <a:pt x="3350048" y="82208"/>
                  <a:pt x="3302000" y="71120"/>
                </a:cubicBezTo>
                <a:cubicBezTo>
                  <a:pt x="3261855" y="61856"/>
                  <a:pt x="3220480" y="58880"/>
                  <a:pt x="3180080" y="50800"/>
                </a:cubicBezTo>
                <a:cubicBezTo>
                  <a:pt x="3135774" y="41939"/>
                  <a:pt x="3092817" y="26066"/>
                  <a:pt x="3048000" y="20320"/>
                </a:cubicBezTo>
                <a:cubicBezTo>
                  <a:pt x="2960403" y="9090"/>
                  <a:pt x="2871893" y="6773"/>
                  <a:pt x="2783840" y="0"/>
                </a:cubicBezTo>
                <a:cubicBezTo>
                  <a:pt x="2682240" y="3387"/>
                  <a:pt x="2580531" y="4361"/>
                  <a:pt x="2479040" y="10160"/>
                </a:cubicBezTo>
                <a:cubicBezTo>
                  <a:pt x="2363417" y="16767"/>
                  <a:pt x="2479978" y="14947"/>
                  <a:pt x="2397760" y="40640"/>
                </a:cubicBezTo>
                <a:cubicBezTo>
                  <a:pt x="2269676" y="80666"/>
                  <a:pt x="2275869" y="62172"/>
                  <a:pt x="2153920" y="91440"/>
                </a:cubicBezTo>
                <a:cubicBezTo>
                  <a:pt x="1921070" y="147324"/>
                  <a:pt x="2102240" y="123847"/>
                  <a:pt x="1899920" y="142240"/>
                </a:cubicBezTo>
                <a:cubicBezTo>
                  <a:pt x="1686483" y="184927"/>
                  <a:pt x="1829949" y="160716"/>
                  <a:pt x="1341120" y="121920"/>
                </a:cubicBezTo>
                <a:cubicBezTo>
                  <a:pt x="1241141" y="113985"/>
                  <a:pt x="1220615" y="104907"/>
                  <a:pt x="1137920" y="81280"/>
                </a:cubicBezTo>
                <a:lnTo>
                  <a:pt x="538480" y="91440"/>
                </a:lnTo>
                <a:cubicBezTo>
                  <a:pt x="527776" y="91785"/>
                  <a:pt x="518673" y="100711"/>
                  <a:pt x="508000" y="101600"/>
                </a:cubicBezTo>
                <a:cubicBezTo>
                  <a:pt x="437045" y="107513"/>
                  <a:pt x="382693" y="91440"/>
                  <a:pt x="325120" y="9144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768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09483" y="188640"/>
            <a:ext cx="7772400" cy="720079"/>
          </a:xfrm>
        </p:spPr>
        <p:txBody>
          <a:bodyPr>
            <a:normAutofit fontScale="90000"/>
          </a:bodyPr>
          <a:lstStyle/>
          <a:p>
            <a:r>
              <a:rPr lang="pt-PT" dirty="0">
                <a:solidFill>
                  <a:schemeClr val="bg1"/>
                </a:solidFill>
              </a:rPr>
              <a:t>Busca de talentos?</a:t>
            </a:r>
          </a:p>
        </p:txBody>
      </p:sp>
      <p:pic>
        <p:nvPicPr>
          <p:cNvPr id="8194" name="Picture 2" descr="http://f.i.uol.com.br/folha/esporte/images/11119479.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022" y="908720"/>
            <a:ext cx="6145321" cy="462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935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2F4E79-CDAD-2B46-FD40-4EA73D696284}"/>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pt-PT" kern="1200" dirty="0">
                <a:latin typeface="+mj-lt"/>
                <a:ea typeface="+mj-ea"/>
                <a:cs typeface="+mj-cs"/>
              </a:rPr>
              <a:t>Lugar para os (ta)lentos)?</a:t>
            </a:r>
          </a:p>
        </p:txBody>
      </p:sp>
      <p:sp>
        <p:nvSpPr>
          <p:cNvPr id="6" name="CaixaDeTexto 5">
            <a:extLst>
              <a:ext uri="{FF2B5EF4-FFF2-40B4-BE49-F238E27FC236}">
                <a16:creationId xmlns:a16="http://schemas.microsoft.com/office/drawing/2014/main" id="{CDA62092-085B-E1A7-9CF1-E9CEE9AE741E}"/>
              </a:ext>
            </a:extLst>
          </p:cNvPr>
          <p:cNvSpPr txBox="1"/>
          <p:nvPr/>
        </p:nvSpPr>
        <p:spPr>
          <a:xfrm>
            <a:off x="457200" y="1600200"/>
            <a:ext cx="4038600" cy="4525963"/>
          </a:xfrm>
          <a:prstGeom prst="rect">
            <a:avLst/>
          </a:prstGeom>
        </p:spPr>
        <p:txBody>
          <a:bodyPr vert="horz" lIns="91440" tIns="45720" rIns="91440" bIns="45720" rtlCol="0">
            <a:normAutofit/>
          </a:bodyPr>
          <a:lstStyle/>
          <a:p>
            <a:pPr>
              <a:lnSpc>
                <a:spcPct val="90000"/>
              </a:lnSpc>
              <a:spcBef>
                <a:spcPct val="20000"/>
              </a:spcBef>
              <a:buFont typeface="Arial" pitchFamily="34" charset="0"/>
            </a:pPr>
            <a:r>
              <a:rPr lang="pt-PT" sz="2600"/>
              <a:t>“The biggest risk was that we had erred in our assessment of a particular boy and could have used his slot to work with a more talented youngster. We had to wait a little longer to see the real potential in some boys, because not everyone’s physique develops at the same rate.”</a:t>
            </a:r>
          </a:p>
          <a:p>
            <a:pPr>
              <a:lnSpc>
                <a:spcPct val="90000"/>
              </a:lnSpc>
              <a:spcBef>
                <a:spcPct val="20000"/>
              </a:spcBef>
              <a:buFont typeface="Arial" pitchFamily="34" charset="0"/>
            </a:pPr>
            <a:r>
              <a:rPr lang="pt-PT" sz="2600"/>
              <a:t> </a:t>
            </a:r>
          </a:p>
        </p:txBody>
      </p:sp>
      <p:pic>
        <p:nvPicPr>
          <p:cNvPr id="6146" name="Picture 2" descr="Alex Ferguson e o padrão da vitória - Editora Intrínseca">
            <a:extLst>
              <a:ext uri="{FF2B5EF4-FFF2-40B4-BE49-F238E27FC236}">
                <a16:creationId xmlns:a16="http://schemas.microsoft.com/office/drawing/2014/main" id="{432FFFAC-7052-AE37-E557-E9FBF11010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48" r="19035"/>
          <a:stretch/>
        </p:blipFill>
        <p:spPr bwMode="auto">
          <a:xfrm>
            <a:off x="5148064" y="1692490"/>
            <a:ext cx="3456384" cy="3873487"/>
          </a:xfrm>
          <a:prstGeom prst="rect">
            <a:avLst/>
          </a:prstGeom>
          <a:solidFill>
            <a:srgbClr val="FFFFFF"/>
          </a:solidFill>
        </p:spPr>
      </p:pic>
    </p:spTree>
    <p:extLst>
      <p:ext uri="{BB962C8B-B14F-4D97-AF65-F5344CB8AC3E}">
        <p14:creationId xmlns:p14="http://schemas.microsoft.com/office/powerpoint/2010/main" val="166454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3565B9-5ED5-FE13-9032-10503D97BA67}"/>
              </a:ext>
            </a:extLst>
          </p:cNvPr>
          <p:cNvSpPr>
            <a:spLocks noGrp="1"/>
          </p:cNvSpPr>
          <p:nvPr>
            <p:ph type="title"/>
          </p:nvPr>
        </p:nvSpPr>
        <p:spPr>
          <a:xfrm>
            <a:off x="457200" y="0"/>
            <a:ext cx="8229600" cy="562074"/>
          </a:xfrm>
        </p:spPr>
        <p:txBody>
          <a:bodyPr vert="horz" lIns="91440" tIns="45720" rIns="91440" bIns="45720" rtlCol="0" anchor="ctr">
            <a:normAutofit fontScale="90000"/>
          </a:bodyPr>
          <a:lstStyle/>
          <a:p>
            <a:r>
              <a:rPr lang="pt-PT" sz="3200" b="1" dirty="0"/>
              <a:t>Sugestões</a:t>
            </a:r>
            <a:endParaRPr lang="pt-PT" sz="3200" b="1" kern="1200" dirty="0">
              <a:latin typeface="+mj-lt"/>
              <a:ea typeface="+mj-ea"/>
              <a:cs typeface="+mj-cs"/>
            </a:endParaRPr>
          </a:p>
        </p:txBody>
      </p:sp>
      <p:pic>
        <p:nvPicPr>
          <p:cNvPr id="7170" name="Picture 2" descr="Cinta Lomba Tech R">
            <a:extLst>
              <a:ext uri="{FF2B5EF4-FFF2-40B4-BE49-F238E27FC236}">
                <a16:creationId xmlns:a16="http://schemas.microsoft.com/office/drawing/2014/main" id="{E6A7DCE7-D614-5786-38A9-46578937ED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504" y="2060848"/>
            <a:ext cx="1051210" cy="1512168"/>
          </a:xfrm>
          <a:prstGeom prst="rect">
            <a:avLst/>
          </a:prstGeom>
          <a:solidFill>
            <a:srgbClr val="FFFFFF"/>
          </a:solidFill>
        </p:spPr>
      </p:pic>
      <p:sp>
        <p:nvSpPr>
          <p:cNvPr id="4" name="CaixaDeTexto 3">
            <a:extLst>
              <a:ext uri="{FF2B5EF4-FFF2-40B4-BE49-F238E27FC236}">
                <a16:creationId xmlns:a16="http://schemas.microsoft.com/office/drawing/2014/main" id="{B06478CD-287B-B4EC-6EF3-1BF6C68CD9A4}"/>
              </a:ext>
            </a:extLst>
          </p:cNvPr>
          <p:cNvSpPr txBox="1"/>
          <p:nvPr/>
        </p:nvSpPr>
        <p:spPr>
          <a:xfrm>
            <a:off x="1158714" y="562074"/>
            <a:ext cx="7877782" cy="6755358"/>
          </a:xfrm>
          <a:prstGeom prst="rect">
            <a:avLst/>
          </a:prstGeom>
        </p:spPr>
        <p:txBody>
          <a:bodyPr vert="horz" lIns="91440" tIns="45720" rIns="91440" bIns="45720" rtlCol="0">
            <a:noAutofit/>
          </a:bodyPr>
          <a:lstStyle/>
          <a:p>
            <a:pPr>
              <a:lnSpc>
                <a:spcPct val="90000"/>
              </a:lnSpc>
              <a:spcBef>
                <a:spcPct val="20000"/>
              </a:spcBef>
              <a:spcAft>
                <a:spcPts val="1000"/>
              </a:spcAft>
              <a:buFont typeface="Arial" pitchFamily="34" charset="0"/>
            </a:pPr>
            <a:r>
              <a:rPr lang="pt-PT" sz="1600" dirty="0"/>
              <a:t>1) </a:t>
            </a:r>
            <a:r>
              <a:rPr lang="pt-PT" sz="1600" b="1" dirty="0">
                <a:effectLst/>
              </a:rPr>
              <a:t>No processo de treino desportivo de crianças, a vontade e o gosto da criança deverão ser respeitados e preservados</a:t>
            </a:r>
            <a:r>
              <a:rPr lang="pt-PT" sz="1600" dirty="0">
                <a:effectLst/>
              </a:rPr>
              <a:t>. Nem todas aquelas que, eventualmente, possam aparentar um potencial desempenho futuro elevado terão, necessariamente, de o vir a ser. Se não é assim noutras áreas, também no desporto isso deverá ser garantido.</a:t>
            </a:r>
          </a:p>
          <a:p>
            <a:pPr>
              <a:lnSpc>
                <a:spcPct val="90000"/>
              </a:lnSpc>
              <a:spcBef>
                <a:spcPct val="20000"/>
              </a:spcBef>
              <a:spcAft>
                <a:spcPts val="1000"/>
              </a:spcAft>
              <a:buFont typeface="Arial" pitchFamily="34" charset="0"/>
            </a:pPr>
            <a:r>
              <a:rPr lang="pt-PT" sz="1600" dirty="0"/>
              <a:t>2) </a:t>
            </a:r>
            <a:r>
              <a:rPr lang="pt-PT" sz="1600" b="1" dirty="0">
                <a:effectLst/>
              </a:rPr>
              <a:t>Não se criem ilusões nas crianças nem nos seus pais</a:t>
            </a:r>
            <a:r>
              <a:rPr lang="pt-PT" sz="1600" dirty="0">
                <a:effectLst/>
              </a:rPr>
              <a:t>. Com efeito, não raras vezes, enche-se a cabeça destes jovens e dos seus progenitores com quimeras e utopias, baseadas em superioridade momentânea, transitória, a qual, assente em pés de barro (e.g., avanço </a:t>
            </a:r>
            <a:r>
              <a:rPr lang="pt-PT" sz="1600" dirty="0" err="1">
                <a:effectLst/>
              </a:rPr>
              <a:t>maturacional</a:t>
            </a:r>
            <a:r>
              <a:rPr lang="pt-PT" sz="1600" dirty="0">
                <a:effectLst/>
              </a:rPr>
              <a:t>), acaba por entrar em derrocada, arrastando consigo os menos protegidos e preparados para lidar com as pressões criadas.</a:t>
            </a:r>
          </a:p>
          <a:p>
            <a:pPr>
              <a:lnSpc>
                <a:spcPct val="90000"/>
              </a:lnSpc>
              <a:spcBef>
                <a:spcPct val="20000"/>
              </a:spcBef>
              <a:spcAft>
                <a:spcPts val="1000"/>
              </a:spcAft>
              <a:buFont typeface="Arial" pitchFamily="34" charset="0"/>
            </a:pPr>
            <a:r>
              <a:rPr lang="pt-PT" sz="1600" dirty="0"/>
              <a:t>3)</a:t>
            </a:r>
            <a:r>
              <a:rPr lang="pt-PT" sz="1600" b="1" dirty="0"/>
              <a:t> </a:t>
            </a:r>
            <a:r>
              <a:rPr lang="pt-PT" sz="1600" b="1" dirty="0">
                <a:effectLst/>
              </a:rPr>
              <a:t>Mais do que apostar precocemente no rendimento futuro de alguns com potencial prometedor, deverão ser proporcionadas, ao maior número possível, condições adequadas de treino, onde a diversão, a aprendizagem e o desenvolvimento desportivo andem de mãos dadas</a:t>
            </a:r>
            <a:r>
              <a:rPr lang="pt-PT" sz="1600" dirty="0">
                <a:effectLst/>
              </a:rPr>
              <a:t>, mas sem apertar essas mãos de tal forma que deixem marcas (e.g., lesões ou traumas emocionais) indeléveis. </a:t>
            </a:r>
          </a:p>
          <a:p>
            <a:pPr>
              <a:lnSpc>
                <a:spcPct val="90000"/>
              </a:lnSpc>
              <a:spcBef>
                <a:spcPct val="20000"/>
              </a:spcBef>
              <a:spcAft>
                <a:spcPts val="1000"/>
              </a:spcAft>
            </a:pPr>
            <a:r>
              <a:rPr lang="pt-PT" sz="1600" dirty="0">
                <a:effectLst/>
              </a:rPr>
              <a:t>4) Na eventual aplicação de programas de deteção, seleção e treino de atletas de aparente elevado potencial talento desportivo, lembrar que </a:t>
            </a:r>
            <a:r>
              <a:rPr lang="pt-PT" sz="1600" b="1" dirty="0">
                <a:effectLst/>
              </a:rPr>
              <a:t>a aparente maior predisposição de alguns jovens para uma performance elevada num determinado momento pode, a qualquer momento, mudar</a:t>
            </a:r>
            <a:r>
              <a:rPr lang="pt-PT" sz="1600" dirty="0">
                <a:effectLst/>
              </a:rPr>
              <a:t>, face ao caráter dinâmico e interdependente das diversas variáveis em jogo neste polémico e complexo processo de deteção e treino de talentos desportivos</a:t>
            </a:r>
            <a:r>
              <a:rPr lang="pt-PT" sz="1600" dirty="0"/>
              <a:t> – </a:t>
            </a:r>
            <a:r>
              <a:rPr lang="pt-PT" sz="1600" b="1" dirty="0"/>
              <a:t>revisitar frequentemente processos de deteção e seleção</a:t>
            </a:r>
            <a:r>
              <a:rPr lang="pt-PT" sz="1600" dirty="0"/>
              <a:t>.</a:t>
            </a:r>
          </a:p>
          <a:p>
            <a:pPr>
              <a:lnSpc>
                <a:spcPct val="90000"/>
              </a:lnSpc>
              <a:spcBef>
                <a:spcPct val="20000"/>
              </a:spcBef>
              <a:spcAft>
                <a:spcPts val="1000"/>
              </a:spcAft>
            </a:pPr>
            <a:r>
              <a:rPr lang="pt-PT" sz="1600" dirty="0"/>
              <a:t>5) </a:t>
            </a:r>
            <a:r>
              <a:rPr lang="pt-PT" sz="1600" b="1" dirty="0"/>
              <a:t>Apostar na oferta multidesportiva, </a:t>
            </a:r>
            <a:r>
              <a:rPr lang="pt-PT" sz="1600" dirty="0"/>
              <a:t>seja em clubes seja a nível autárquico, </a:t>
            </a:r>
            <a:r>
              <a:rPr lang="pt-PT" sz="1600" b="1" dirty="0"/>
              <a:t>contribuindo para um aumento da competência/literacia motora, </a:t>
            </a:r>
            <a:r>
              <a:rPr lang="pt-PT" sz="1600" dirty="0"/>
              <a:t>potenciadora de melhores desempenhos futuros e diminuído risco de lesões recidivas e abandono desportivo precoce.</a:t>
            </a:r>
            <a:endParaRPr lang="pt-PT" sz="1600" dirty="0">
              <a:effectLst/>
            </a:endParaRPr>
          </a:p>
        </p:txBody>
      </p:sp>
    </p:spTree>
    <p:extLst>
      <p:ext uri="{BB962C8B-B14F-4D97-AF65-F5344CB8AC3E}">
        <p14:creationId xmlns:p14="http://schemas.microsoft.com/office/powerpoint/2010/main" val="126800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42892" y="3657075"/>
            <a:ext cx="3606148" cy="830997"/>
          </a:xfrm>
          <a:prstGeom prst="rect">
            <a:avLst/>
          </a:prstGeom>
          <a:noFill/>
        </p:spPr>
        <p:txBody>
          <a:bodyPr wrap="square" rtlCol="0">
            <a:spAutoFit/>
          </a:bodyPr>
          <a:lstStyle/>
          <a:p>
            <a:r>
              <a:rPr lang="pt-PT" sz="2400" b="1" dirty="0">
                <a:solidFill>
                  <a:schemeClr val="bg1"/>
                </a:solidFill>
                <a:latin typeface="Bodoni MT" pitchFamily="18" charset="0"/>
              </a:rPr>
              <a:t>Rui Matos</a:t>
            </a:r>
          </a:p>
          <a:p>
            <a:r>
              <a:rPr lang="pt-PT" sz="2400" b="1" dirty="0">
                <a:latin typeface="Bodoni MT" pitchFamily="18" charset="0"/>
                <a:hlinkClick r:id="rId2"/>
              </a:rPr>
              <a:t>rui.matos@ipleiria.pt</a:t>
            </a:r>
            <a:endParaRPr lang="pt-PT" sz="2400" b="1" dirty="0">
              <a:latin typeface="Bodoni MT" pitchFamily="18" charset="0"/>
            </a:endParaRPr>
          </a:p>
        </p:txBody>
      </p:sp>
      <p:sp>
        <p:nvSpPr>
          <p:cNvPr id="7" name="CaixaDeTexto 6"/>
          <p:cNvSpPr txBox="1"/>
          <p:nvPr/>
        </p:nvSpPr>
        <p:spPr>
          <a:xfrm>
            <a:off x="2771800" y="404664"/>
            <a:ext cx="3966871" cy="461665"/>
          </a:xfrm>
          <a:prstGeom prst="rect">
            <a:avLst/>
          </a:prstGeom>
          <a:noFill/>
        </p:spPr>
        <p:txBody>
          <a:bodyPr wrap="square" rtlCol="0">
            <a:spAutoFit/>
          </a:bodyPr>
          <a:lstStyle/>
          <a:p>
            <a:r>
              <a:rPr lang="pt-PT" sz="2400" dirty="0">
                <a:solidFill>
                  <a:srgbClr val="C00000"/>
                </a:solidFill>
              </a:rPr>
              <a:t>Obrigado pela vossa atenção</a:t>
            </a:r>
          </a:p>
        </p:txBody>
      </p:sp>
      <p:pic>
        <p:nvPicPr>
          <p:cNvPr id="3074" name="Picture 2" descr="https://lh3.googleusercontent.com/1XOipZ2y-YYzuzzfYkjDYNu9KxGoHuKwyQRC4CKEDYOl9CtWs8Oee-fTVs4WwCo2xOJnIqn8SzNGGYh0ksX5OpECLYfDsgkL1EjnWPHyGQB0UTf5SR0K8O9ciY5_GzZvJFoBK_cUP6c5AmQyHi6Tv2jTL5rDggUXrQCuYGvFskxUsO8-Tu6iqLXcj0lssA-kY1v3Q-4YExh2OEJ1Q77xgWURR1MROSfPeLt6ameGMoFNdI-okKqW75ijP3qXawQVsGadS9hWaGbetcXzS56w9P3GruK3SoP9ubt_KQMBEB1tssSG1a-T9AiCh3xp_NsJOAtn8m8OcDGB7Mu04TqO1N_bqocxT3lq5qlyNBGnMQwmxYTNFTg30cVjd0MOoAzNu7lLdSBbwbJs5b4dNmhYbNjaa4liY_95P5spXj7a90i-c6P7Th6kv3zzHhyWeqMMCM8GA09nu7o7n3F95KlANcEi8BnNvVDVP9rE-_oK1UZkVDzKXW63gZunKbLARxDDiomDtGKIkoYDz1h11NxW4mIcjMRojiImGinUQf1r6HzXV1fAL49UDLsZFvBCQQgebLtKhwuBkT0ORY1qXc41mH1STKFEZD_RE8GJ4T8=w465-h620-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287" y="916604"/>
            <a:ext cx="4429125" cy="590550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7" y="6227762"/>
            <a:ext cx="2870473" cy="630238"/>
          </a:xfrm>
          <a:prstGeom prst="rect">
            <a:avLst/>
          </a:prstGeom>
        </p:spPr>
      </p:pic>
      <p:pic>
        <p:nvPicPr>
          <p:cNvPr id="8" name="Imagem 2"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579" y="6227762"/>
            <a:ext cx="3523245" cy="65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75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AD2B5B3-692D-DF2D-128E-07FEC2618656}"/>
              </a:ext>
            </a:extLst>
          </p:cNvPr>
          <p:cNvSpPr>
            <a:spLocks noGrp="1"/>
          </p:cNvSpPr>
          <p:nvPr>
            <p:ph type="title"/>
          </p:nvPr>
        </p:nvSpPr>
        <p:spPr>
          <a:xfrm>
            <a:off x="515125" y="1153572"/>
            <a:ext cx="2400300" cy="4461163"/>
          </a:xfrm>
        </p:spPr>
        <p:txBody>
          <a:bodyPr vert="horz" lIns="91440" tIns="45720" rIns="91440" bIns="45720" rtlCol="0" anchor="ctr">
            <a:normAutofit/>
          </a:bodyPr>
          <a:lstStyle/>
          <a:p>
            <a:pPr algn="l">
              <a:lnSpc>
                <a:spcPct val="90000"/>
              </a:lnSpc>
            </a:pPr>
            <a:r>
              <a:rPr lang="en-US" kern="1200">
                <a:solidFill>
                  <a:srgbClr val="FFFFFF"/>
                </a:solidFill>
                <a:latin typeface="+mj-lt"/>
                <a:ea typeface="+mj-ea"/>
                <a:cs typeface="+mj-cs"/>
              </a:rPr>
              <a:t>Deteção de talentos: realidade ou quimera?</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aixaDeTexto 4">
            <a:extLst>
              <a:ext uri="{FF2B5EF4-FFF2-40B4-BE49-F238E27FC236}">
                <a16:creationId xmlns:a16="http://schemas.microsoft.com/office/drawing/2014/main" id="{FE7B9876-A23C-44A7-805A-D6219BC60997}"/>
              </a:ext>
            </a:extLst>
          </p:cNvPr>
          <p:cNvSpPr txBox="1"/>
          <p:nvPr/>
        </p:nvSpPr>
        <p:spPr>
          <a:xfrm>
            <a:off x="3524250" y="284808"/>
            <a:ext cx="5179868" cy="346804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dirty="0"/>
              <a:t>Dado o </a:t>
            </a:r>
            <a:r>
              <a:rPr lang="en-US" sz="2400" dirty="0" err="1"/>
              <a:t>enorme</a:t>
            </a:r>
            <a:r>
              <a:rPr lang="en-US" sz="2400" dirty="0"/>
              <a:t> conjunto de </a:t>
            </a:r>
            <a:r>
              <a:rPr lang="en-US" sz="2400" dirty="0" err="1"/>
              <a:t>fatores</a:t>
            </a:r>
            <a:r>
              <a:rPr lang="en-US" sz="2400" dirty="0"/>
              <a:t> dos </a:t>
            </a:r>
            <a:r>
              <a:rPr lang="en-US" sz="2400" dirty="0" err="1"/>
              <a:t>quais</a:t>
            </a:r>
            <a:r>
              <a:rPr lang="en-US" sz="2400" dirty="0"/>
              <a:t> </a:t>
            </a:r>
            <a:r>
              <a:rPr lang="en-US" sz="2400" dirty="0" err="1"/>
              <a:t>depende</a:t>
            </a:r>
            <a:r>
              <a:rPr lang="en-US" sz="2400" dirty="0"/>
              <a:t> </a:t>
            </a:r>
            <a:r>
              <a:rPr lang="en-US" sz="2400" dirty="0" err="1"/>
              <a:t>uma</a:t>
            </a:r>
            <a:r>
              <a:rPr lang="en-US" sz="2400" dirty="0"/>
              <a:t> </a:t>
            </a:r>
            <a:r>
              <a:rPr lang="en-US" sz="2400" dirty="0" err="1"/>
              <a:t>elevada</a:t>
            </a:r>
            <a:r>
              <a:rPr lang="en-US" sz="2400" dirty="0"/>
              <a:t> performance </a:t>
            </a:r>
            <a:r>
              <a:rPr lang="en-US" sz="2400" dirty="0" err="1"/>
              <a:t>desportiva</a:t>
            </a:r>
            <a:r>
              <a:rPr lang="en-US" sz="2400" dirty="0"/>
              <a:t> (</a:t>
            </a:r>
            <a:r>
              <a:rPr lang="en-US" sz="2400" dirty="0" err="1"/>
              <a:t>habilidades</a:t>
            </a:r>
            <a:r>
              <a:rPr lang="en-US" sz="2400" dirty="0"/>
              <a:t> </a:t>
            </a:r>
            <a:r>
              <a:rPr lang="en-US" sz="2400" dirty="0" err="1"/>
              <a:t>técnicas</a:t>
            </a:r>
            <a:r>
              <a:rPr lang="en-US" sz="2400" dirty="0"/>
              <a:t>, </a:t>
            </a:r>
            <a:r>
              <a:rPr lang="en-US" sz="2400" dirty="0" err="1"/>
              <a:t>táticas</a:t>
            </a:r>
            <a:r>
              <a:rPr lang="en-US" sz="2400" dirty="0"/>
              <a:t>, </a:t>
            </a:r>
            <a:r>
              <a:rPr lang="en-US" sz="2400" dirty="0" err="1"/>
              <a:t>antropométricas</a:t>
            </a:r>
            <a:r>
              <a:rPr lang="en-US" sz="2400" dirty="0"/>
              <a:t>, </a:t>
            </a:r>
            <a:r>
              <a:rPr lang="en-US" sz="2400" dirty="0" err="1"/>
              <a:t>fisiológicas</a:t>
            </a:r>
            <a:r>
              <a:rPr lang="en-US" sz="2400" dirty="0"/>
              <a:t>, </a:t>
            </a:r>
            <a:r>
              <a:rPr lang="en-US" sz="2400" dirty="0" err="1"/>
              <a:t>emocionais</a:t>
            </a:r>
            <a:r>
              <a:rPr lang="en-US" sz="2400" dirty="0"/>
              <a:t>, </a:t>
            </a:r>
            <a:r>
              <a:rPr lang="en-US" sz="2400" dirty="0" err="1"/>
              <a:t>psicológicas</a:t>
            </a:r>
            <a:r>
              <a:rPr lang="en-US" sz="2400" dirty="0"/>
              <a:t>, entre outros), </a:t>
            </a:r>
            <a:r>
              <a:rPr lang="en-US" sz="2400" b="1" dirty="0" err="1"/>
              <a:t>poderá</a:t>
            </a:r>
            <a:r>
              <a:rPr lang="en-US" sz="2400" b="1" dirty="0"/>
              <a:t> ser </a:t>
            </a:r>
            <a:r>
              <a:rPr lang="en-US" sz="2400" b="1" dirty="0" err="1"/>
              <a:t>virtualmente</a:t>
            </a:r>
            <a:r>
              <a:rPr lang="en-US" sz="2400" b="1" dirty="0"/>
              <a:t> </a:t>
            </a:r>
            <a:r>
              <a:rPr lang="en-US" sz="2400" b="1" dirty="0" err="1"/>
              <a:t>impossível</a:t>
            </a:r>
            <a:r>
              <a:rPr lang="en-US" sz="2400" b="1" dirty="0"/>
              <a:t> </a:t>
            </a:r>
            <a:r>
              <a:rPr lang="en-US" sz="2400" b="1" dirty="0" err="1"/>
              <a:t>efetuar</a:t>
            </a:r>
            <a:r>
              <a:rPr lang="en-US" sz="2400" b="1" dirty="0"/>
              <a:t> </a:t>
            </a:r>
            <a:r>
              <a:rPr lang="en-US" sz="2400" b="1" dirty="0" err="1"/>
              <a:t>uma</a:t>
            </a:r>
            <a:r>
              <a:rPr lang="en-US" sz="2400" b="1" dirty="0"/>
              <a:t> </a:t>
            </a:r>
            <a:r>
              <a:rPr lang="en-US" sz="2400" b="1" dirty="0" err="1"/>
              <a:t>adequada</a:t>
            </a:r>
            <a:r>
              <a:rPr lang="en-US" sz="2400" b="1" dirty="0"/>
              <a:t> </a:t>
            </a:r>
            <a:r>
              <a:rPr lang="en-US" sz="2400" b="1" dirty="0" err="1"/>
              <a:t>deteção</a:t>
            </a:r>
            <a:r>
              <a:rPr lang="en-US" sz="2400" b="1" dirty="0"/>
              <a:t> de </a:t>
            </a:r>
            <a:r>
              <a:rPr lang="en-US" sz="2400" b="1" dirty="0" err="1"/>
              <a:t>talentos</a:t>
            </a:r>
            <a:r>
              <a:rPr lang="en-US" sz="2400" b="1" dirty="0"/>
              <a:t> </a:t>
            </a:r>
            <a:r>
              <a:rPr lang="en-US" sz="2400" dirty="0"/>
              <a:t>(Baker et al., 2018)</a:t>
            </a:r>
          </a:p>
        </p:txBody>
      </p:sp>
      <p:pic>
        <p:nvPicPr>
          <p:cNvPr id="3" name="quimera do ouro_song">
            <a:hlinkClick r:id="" action="ppaction://media"/>
            <a:extLst>
              <a:ext uri="{FF2B5EF4-FFF2-40B4-BE49-F238E27FC236}">
                <a16:creationId xmlns:a16="http://schemas.microsoft.com/office/drawing/2014/main" id="{72F3369D-6C81-1D15-8D9A-4FB7BEC6D287}"/>
              </a:ext>
            </a:extLst>
          </p:cNvPr>
          <p:cNvPicPr>
            <a:picLocks noChangeAspect="1"/>
          </p:cNvPicPr>
          <p:nvPr>
            <a:audioFile r:link="rId2"/>
            <p:extLst>
              <p:ext uri="{DAA4B4D4-6D71-4841-9C94-3DE7FCFB9230}">
                <p14:media xmlns:p14="http://schemas.microsoft.com/office/powerpoint/2010/main" r:embed="rId1">
                  <p14:fade out="500"/>
                </p14:media>
              </p:ext>
            </p:extLst>
          </p:nvPr>
        </p:nvPicPr>
        <p:blipFill>
          <a:blip r:embed="rId4"/>
          <a:stretch>
            <a:fillRect/>
          </a:stretch>
        </p:blipFill>
        <p:spPr>
          <a:xfrm>
            <a:off x="2749375" y="6114256"/>
            <a:ext cx="487363" cy="487363"/>
          </a:xfrm>
          <a:prstGeom prst="rect">
            <a:avLst/>
          </a:prstGeom>
        </p:spPr>
      </p:pic>
      <p:pic>
        <p:nvPicPr>
          <p:cNvPr id="3074" name="Picture 2" descr="Cartaz do Filme">
            <a:extLst>
              <a:ext uri="{FF2B5EF4-FFF2-40B4-BE49-F238E27FC236}">
                <a16:creationId xmlns:a16="http://schemas.microsoft.com/office/drawing/2014/main" id="{425C8D37-0D0F-50B7-01E6-5C6A022514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3908" y="3886994"/>
            <a:ext cx="20955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18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046" fill="hold"/>
                                        <p:tgtEl>
                                          <p:spTgt spid="3"/>
                                        </p:tgtEl>
                                      </p:cBhvr>
                                    </p:cmd>
                                  </p:childTnLst>
                                </p:cTn>
                              </p:par>
                            </p:childTnLst>
                          </p:cTn>
                        </p:par>
                      </p:childTnLst>
                    </p:cTn>
                  </p:par>
                </p:childTnLst>
              </p:cTn>
              <p:nextCondLst>
                <p:cond evt="onClick" delay="0">
                  <p:tgtEl>
                    <p:spTgt spid="3"/>
                  </p:tgtEl>
                </p:cond>
              </p:nextCondLst>
            </p:seq>
            <p:audio>
              <p:cMediaNode vol="100000">
                <p:cTn id="13"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m 5">
            <a:extLst>
              <a:ext uri="{FF2B5EF4-FFF2-40B4-BE49-F238E27FC236}">
                <a16:creationId xmlns:a16="http://schemas.microsoft.com/office/drawing/2014/main" id="{0FA735CD-8FC4-0F41-50F9-15DB789B75A9}"/>
              </a:ext>
            </a:extLst>
          </p:cNvPr>
          <p:cNvPicPr>
            <a:picLocks noChangeAspect="1"/>
          </p:cNvPicPr>
          <p:nvPr/>
        </p:nvPicPr>
        <p:blipFill rotWithShape="1">
          <a:blip r:embed="rId2"/>
          <a:srcRect l="14583" r="15702"/>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aixaDeTexto 2">
            <a:extLst>
              <a:ext uri="{FF2B5EF4-FFF2-40B4-BE49-F238E27FC236}">
                <a16:creationId xmlns:a16="http://schemas.microsoft.com/office/drawing/2014/main" id="{8718F773-D185-4A3F-A52D-DC848C82B2AB}"/>
              </a:ext>
            </a:extLst>
          </p:cNvPr>
          <p:cNvSpPr txBox="1"/>
          <p:nvPr/>
        </p:nvSpPr>
        <p:spPr>
          <a:xfrm>
            <a:off x="4518115" y="2871982"/>
            <a:ext cx="4213873" cy="3181684"/>
          </a:xfrm>
          <a:prstGeom prst="rect">
            <a:avLst/>
          </a:prstGeom>
        </p:spPr>
        <p:txBody>
          <a:bodyPr vert="horz" lIns="91440" tIns="45720" rIns="91440" bIns="45720" rtlCol="0" anchor="t">
            <a:noAutofit/>
          </a:bodyPr>
          <a:lstStyle/>
          <a:p>
            <a:pPr indent="-228600" algn="just">
              <a:lnSpc>
                <a:spcPct val="90000"/>
              </a:lnSpc>
              <a:spcAft>
                <a:spcPts val="600"/>
              </a:spcAft>
              <a:buFont typeface="Arial" panose="020B0604020202020204" pitchFamily="34" charset="0"/>
              <a:buChar char="•"/>
            </a:pPr>
            <a:r>
              <a:rPr lang="en-US" sz="2400" dirty="0"/>
              <a:t>A</a:t>
            </a:r>
            <a:r>
              <a:rPr lang="en-US" sz="2400" dirty="0">
                <a:effectLst/>
              </a:rPr>
              <a:t>s </a:t>
            </a:r>
            <a:r>
              <a:rPr lang="en-US" sz="2400" dirty="0" err="1">
                <a:effectLst/>
              </a:rPr>
              <a:t>investigações</a:t>
            </a:r>
            <a:r>
              <a:rPr lang="en-US" sz="2400" dirty="0">
                <a:effectLst/>
              </a:rPr>
              <a:t> </a:t>
            </a:r>
            <a:r>
              <a:rPr lang="en-US" sz="2400" dirty="0" err="1">
                <a:effectLst/>
              </a:rPr>
              <a:t>nesta</a:t>
            </a:r>
            <a:r>
              <a:rPr lang="en-US" sz="2400" dirty="0">
                <a:effectLst/>
              </a:rPr>
              <a:t> </a:t>
            </a:r>
            <a:r>
              <a:rPr lang="en-US" sz="2400" dirty="0" err="1">
                <a:effectLst/>
              </a:rPr>
              <a:t>área</a:t>
            </a:r>
            <a:r>
              <a:rPr lang="en-US" sz="2400" dirty="0">
                <a:effectLst/>
              </a:rPr>
              <a:t> </a:t>
            </a:r>
            <a:r>
              <a:rPr lang="en-US" sz="2400" dirty="0" err="1">
                <a:effectLst/>
              </a:rPr>
              <a:t>ainda</a:t>
            </a:r>
            <a:r>
              <a:rPr lang="en-US" sz="2400" dirty="0">
                <a:effectLst/>
              </a:rPr>
              <a:t> </a:t>
            </a:r>
            <a:r>
              <a:rPr lang="en-US" sz="2400" dirty="0" err="1">
                <a:effectLst/>
              </a:rPr>
              <a:t>não</a:t>
            </a:r>
            <a:r>
              <a:rPr lang="en-US" sz="2400" dirty="0">
                <a:effectLst/>
              </a:rPr>
              <a:t> </a:t>
            </a:r>
            <a:r>
              <a:rPr lang="en-US" sz="2400" dirty="0" err="1">
                <a:effectLst/>
              </a:rPr>
              <a:t>demonstraram</a:t>
            </a:r>
            <a:r>
              <a:rPr lang="en-US" sz="2400" dirty="0">
                <a:effectLst/>
              </a:rPr>
              <a:t> a </a:t>
            </a:r>
            <a:r>
              <a:rPr lang="en-US" sz="2400" dirty="0" err="1">
                <a:effectLst/>
              </a:rPr>
              <a:t>eficácia</a:t>
            </a:r>
            <a:r>
              <a:rPr lang="en-US" sz="2400" dirty="0">
                <a:effectLst/>
              </a:rPr>
              <a:t> da </a:t>
            </a:r>
            <a:r>
              <a:rPr lang="en-US" sz="2400" dirty="0" err="1">
                <a:effectLst/>
              </a:rPr>
              <a:t>identificação</a:t>
            </a:r>
            <a:r>
              <a:rPr lang="en-US" sz="2400" dirty="0">
                <a:effectLst/>
              </a:rPr>
              <a:t> </a:t>
            </a:r>
            <a:r>
              <a:rPr lang="en-US" sz="2400" dirty="0" err="1">
                <a:effectLst/>
              </a:rPr>
              <a:t>precoce</a:t>
            </a:r>
            <a:r>
              <a:rPr lang="en-US" sz="2400" dirty="0">
                <a:effectLst/>
              </a:rPr>
              <a:t> de “</a:t>
            </a:r>
            <a:r>
              <a:rPr lang="en-US" sz="2400" dirty="0" err="1">
                <a:effectLst/>
              </a:rPr>
              <a:t>talentos</a:t>
            </a:r>
            <a:r>
              <a:rPr lang="en-US" sz="2400" dirty="0">
                <a:effectLst/>
              </a:rPr>
              <a:t> </a:t>
            </a:r>
            <a:r>
              <a:rPr lang="en-US" sz="2400" dirty="0" err="1">
                <a:effectLst/>
              </a:rPr>
              <a:t>desportivos</a:t>
            </a:r>
            <a:r>
              <a:rPr lang="en-US" sz="2400" dirty="0">
                <a:effectLst/>
              </a:rPr>
              <a:t>” </a:t>
            </a:r>
            <a:r>
              <a:rPr lang="en-US" sz="1600" dirty="0">
                <a:effectLst/>
              </a:rPr>
              <a:t>(</a:t>
            </a:r>
            <a:r>
              <a:rPr lang="en-US" sz="1600" dirty="0" err="1">
                <a:effectLst/>
              </a:rPr>
              <a:t>Unnithan</a:t>
            </a:r>
            <a:r>
              <a:rPr lang="en-US" sz="1600" dirty="0">
                <a:effectLst/>
              </a:rPr>
              <a:t> et al., 2012; </a:t>
            </a:r>
            <a:r>
              <a:rPr lang="en-US" sz="1600" dirty="0" err="1">
                <a:effectLst/>
              </a:rPr>
              <a:t>Fransen</a:t>
            </a:r>
            <a:r>
              <a:rPr lang="en-US" sz="1600" dirty="0">
                <a:effectLst/>
              </a:rPr>
              <a:t> et. al., 2017; Bonney et al., 2020; Williams et al., 2020; </a:t>
            </a:r>
            <a:r>
              <a:rPr lang="en-US" sz="1600" dirty="0" err="1">
                <a:effectLst/>
              </a:rPr>
              <a:t>Fuhre</a:t>
            </a:r>
            <a:r>
              <a:rPr lang="en-US" sz="1600" dirty="0">
                <a:effectLst/>
              </a:rPr>
              <a:t> et al., 2022; McCalman et al., 2022)</a:t>
            </a:r>
            <a:endParaRPr lang="en-US" sz="1600" dirty="0"/>
          </a:p>
        </p:txBody>
      </p:sp>
    </p:spTree>
    <p:extLst>
      <p:ext uri="{BB962C8B-B14F-4D97-AF65-F5344CB8AC3E}">
        <p14:creationId xmlns:p14="http://schemas.microsoft.com/office/powerpoint/2010/main" val="176861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874" y="-478"/>
            <a:ext cx="5065739"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17D17FB-975C-487E-8519-38E547609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4790210" cy="6858478"/>
          </a:xfrm>
          <a:custGeom>
            <a:avLst/>
            <a:gdLst>
              <a:gd name="connsiteX0" fmla="*/ 433167 w 6386947"/>
              <a:gd name="connsiteY0" fmla="*/ 0 h 6858478"/>
              <a:gd name="connsiteX1" fmla="*/ 2138767 w 6386947"/>
              <a:gd name="connsiteY1" fmla="*/ 0 h 6858478"/>
              <a:gd name="connsiteX2" fmla="*/ 3204995 w 6386947"/>
              <a:gd name="connsiteY2" fmla="*/ 0 h 6858478"/>
              <a:gd name="connsiteX3" fmla="*/ 3210572 w 6386947"/>
              <a:gd name="connsiteY3" fmla="*/ 0 h 6858478"/>
              <a:gd name="connsiteX4" fmla="*/ 6386947 w 6386947"/>
              <a:gd name="connsiteY4" fmla="*/ 6858478 h 6858478"/>
              <a:gd name="connsiteX5" fmla="*/ 1832610 w 6386947"/>
              <a:gd name="connsiteY5" fmla="*/ 6858478 h 6858478"/>
              <a:gd name="connsiteX6" fmla="*/ 433167 w 6386947"/>
              <a:gd name="connsiteY6" fmla="*/ 6858478 h 6858478"/>
              <a:gd name="connsiteX7" fmla="*/ 0 w 6386947"/>
              <a:gd name="connsiteY7" fmla="*/ 6858478 h 6858478"/>
              <a:gd name="connsiteX8" fmla="*/ 0 w 6386947"/>
              <a:gd name="connsiteY8" fmla="*/ 478 h 6858478"/>
              <a:gd name="connsiteX9" fmla="*/ 433167 w 6386947"/>
              <a:gd name="connsiteY9" fmla="*/ 478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6947" h="6858478">
                <a:moveTo>
                  <a:pt x="433167" y="0"/>
                </a:moveTo>
                <a:lnTo>
                  <a:pt x="2138767" y="0"/>
                </a:lnTo>
                <a:lnTo>
                  <a:pt x="3204995" y="0"/>
                </a:lnTo>
                <a:lnTo>
                  <a:pt x="3210572" y="0"/>
                </a:lnTo>
                <a:lnTo>
                  <a:pt x="6386947" y="6858478"/>
                </a:lnTo>
                <a:lnTo>
                  <a:pt x="1832610" y="6858478"/>
                </a:lnTo>
                <a:lnTo>
                  <a:pt x="433167" y="6858478"/>
                </a:lnTo>
                <a:lnTo>
                  <a:pt x="0" y="6858478"/>
                </a:lnTo>
                <a:lnTo>
                  <a:pt x="0" y="478"/>
                </a:lnTo>
                <a:lnTo>
                  <a:pt x="433167" y="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9B031976-2DC9-E179-0FC2-342293FCAA8F}"/>
              </a:ext>
            </a:extLst>
          </p:cNvPr>
          <p:cNvSpPr>
            <a:spLocks noGrp="1"/>
          </p:cNvSpPr>
          <p:nvPr>
            <p:ph type="title"/>
          </p:nvPr>
        </p:nvSpPr>
        <p:spPr>
          <a:xfrm>
            <a:off x="603504" y="3993681"/>
            <a:ext cx="3043380" cy="2249424"/>
          </a:xfrm>
        </p:spPr>
        <p:txBody>
          <a:bodyPr vert="horz" lIns="91440" tIns="45720" rIns="91440" bIns="45720" rtlCol="0" anchor="t">
            <a:normAutofit/>
          </a:bodyPr>
          <a:lstStyle/>
          <a:p>
            <a:pPr algn="l">
              <a:lnSpc>
                <a:spcPct val="90000"/>
              </a:lnSpc>
            </a:pPr>
            <a:r>
              <a:rPr lang="en-US" sz="2900"/>
              <a:t>Testes genéticos para identificar…</a:t>
            </a:r>
            <a:br>
              <a:rPr lang="en-US" sz="2900"/>
            </a:br>
            <a:r>
              <a:rPr lang="en-US" sz="2900"/>
              <a:t> talento desportivo?</a:t>
            </a:r>
          </a:p>
        </p:txBody>
      </p:sp>
      <p:pic>
        <p:nvPicPr>
          <p:cNvPr id="4" name="Imagem 3">
            <a:extLst>
              <a:ext uri="{FF2B5EF4-FFF2-40B4-BE49-F238E27FC236}">
                <a16:creationId xmlns:a16="http://schemas.microsoft.com/office/drawing/2014/main" id="{83409B8F-CA5F-E62E-D34B-1228C72EB992}"/>
              </a:ext>
            </a:extLst>
          </p:cNvPr>
          <p:cNvPicPr>
            <a:picLocks noChangeAspect="1"/>
          </p:cNvPicPr>
          <p:nvPr/>
        </p:nvPicPr>
        <p:blipFill>
          <a:blip r:embed="rId2"/>
          <a:stretch>
            <a:fillRect/>
          </a:stretch>
        </p:blipFill>
        <p:spPr>
          <a:xfrm>
            <a:off x="4067943" y="692696"/>
            <a:ext cx="4946803" cy="1879785"/>
          </a:xfrm>
          <a:prstGeom prst="rect">
            <a:avLst/>
          </a:prstGeom>
        </p:spPr>
      </p:pic>
      <p:grpSp>
        <p:nvGrpSpPr>
          <p:cNvPr id="5" name="Agrupar 4">
            <a:extLst>
              <a:ext uri="{FF2B5EF4-FFF2-40B4-BE49-F238E27FC236}">
                <a16:creationId xmlns:a16="http://schemas.microsoft.com/office/drawing/2014/main" id="{BBD77B9C-5C3E-086A-BEF4-B5F789E5EB22}"/>
              </a:ext>
            </a:extLst>
          </p:cNvPr>
          <p:cNvGrpSpPr/>
          <p:nvPr/>
        </p:nvGrpSpPr>
        <p:grpSpPr>
          <a:xfrm>
            <a:off x="5029200" y="3501008"/>
            <a:ext cx="4114800" cy="2438400"/>
            <a:chOff x="5029200" y="3545840"/>
            <a:chExt cx="4114800" cy="2438400"/>
          </a:xfrm>
        </p:grpSpPr>
        <p:pic>
          <p:nvPicPr>
            <p:cNvPr id="6" name="Imagem 5">
              <a:extLst>
                <a:ext uri="{FF2B5EF4-FFF2-40B4-BE49-F238E27FC236}">
                  <a16:creationId xmlns:a16="http://schemas.microsoft.com/office/drawing/2014/main" id="{B6D68BC0-D25B-2D4A-21A8-23FBD3A54866}"/>
                </a:ext>
              </a:extLst>
            </p:cNvPr>
            <p:cNvPicPr>
              <a:picLocks noChangeAspect="1"/>
            </p:cNvPicPr>
            <p:nvPr/>
          </p:nvPicPr>
          <p:blipFill>
            <a:blip r:embed="rId3"/>
            <a:stretch>
              <a:fillRect/>
            </a:stretch>
          </p:blipFill>
          <p:spPr>
            <a:xfrm>
              <a:off x="5031890" y="4004977"/>
              <a:ext cx="4112110" cy="1660289"/>
            </a:xfrm>
            <a:prstGeom prst="rect">
              <a:avLst/>
            </a:prstGeom>
          </p:spPr>
        </p:pic>
        <p:sp>
          <p:nvSpPr>
            <p:cNvPr id="3" name="Forma livre: Forma 2">
              <a:extLst>
                <a:ext uri="{FF2B5EF4-FFF2-40B4-BE49-F238E27FC236}">
                  <a16:creationId xmlns:a16="http://schemas.microsoft.com/office/drawing/2014/main" id="{08F4B08C-3DF5-6A4A-7C4D-F67A7FBF5F5B}"/>
                </a:ext>
              </a:extLst>
            </p:cNvPr>
            <p:cNvSpPr/>
            <p:nvPr/>
          </p:nvSpPr>
          <p:spPr>
            <a:xfrm>
              <a:off x="5029200" y="3545840"/>
              <a:ext cx="3931920" cy="2438400"/>
            </a:xfrm>
            <a:custGeom>
              <a:avLst/>
              <a:gdLst>
                <a:gd name="connsiteX0" fmla="*/ 1940560 w 3931920"/>
                <a:gd name="connsiteY0" fmla="*/ 284480 h 2438400"/>
                <a:gd name="connsiteX1" fmla="*/ 1778000 w 3931920"/>
                <a:gd name="connsiteY1" fmla="*/ 314960 h 2438400"/>
                <a:gd name="connsiteX2" fmla="*/ 1666240 w 3931920"/>
                <a:gd name="connsiteY2" fmla="*/ 294640 h 2438400"/>
                <a:gd name="connsiteX3" fmla="*/ 1452880 w 3931920"/>
                <a:gd name="connsiteY3" fmla="*/ 284480 h 2438400"/>
                <a:gd name="connsiteX4" fmla="*/ 1290320 w 3931920"/>
                <a:gd name="connsiteY4" fmla="*/ 264160 h 2438400"/>
                <a:gd name="connsiteX5" fmla="*/ 1005840 w 3931920"/>
                <a:gd name="connsiteY5" fmla="*/ 243840 h 2438400"/>
                <a:gd name="connsiteX6" fmla="*/ 904240 w 3931920"/>
                <a:gd name="connsiteY6" fmla="*/ 254000 h 2438400"/>
                <a:gd name="connsiteX7" fmla="*/ 883920 w 3931920"/>
                <a:gd name="connsiteY7" fmla="*/ 294640 h 2438400"/>
                <a:gd name="connsiteX8" fmla="*/ 772160 w 3931920"/>
                <a:gd name="connsiteY8" fmla="*/ 365760 h 2438400"/>
                <a:gd name="connsiteX9" fmla="*/ 690880 w 3931920"/>
                <a:gd name="connsiteY9" fmla="*/ 416560 h 2438400"/>
                <a:gd name="connsiteX10" fmla="*/ 508000 w 3931920"/>
                <a:gd name="connsiteY10" fmla="*/ 467360 h 2438400"/>
                <a:gd name="connsiteX11" fmla="*/ 314960 w 3931920"/>
                <a:gd name="connsiteY11" fmla="*/ 508000 h 2438400"/>
                <a:gd name="connsiteX12" fmla="*/ 213360 w 3931920"/>
                <a:gd name="connsiteY12" fmla="*/ 558800 h 2438400"/>
                <a:gd name="connsiteX13" fmla="*/ 203200 w 3931920"/>
                <a:gd name="connsiteY13" fmla="*/ 589280 h 2438400"/>
                <a:gd name="connsiteX14" fmla="*/ 111760 w 3931920"/>
                <a:gd name="connsiteY14" fmla="*/ 680720 h 2438400"/>
                <a:gd name="connsiteX15" fmla="*/ 40640 w 3931920"/>
                <a:gd name="connsiteY15" fmla="*/ 762000 h 2438400"/>
                <a:gd name="connsiteX16" fmla="*/ 10160 w 3931920"/>
                <a:gd name="connsiteY16" fmla="*/ 843280 h 2438400"/>
                <a:gd name="connsiteX17" fmla="*/ 0 w 3931920"/>
                <a:gd name="connsiteY17" fmla="*/ 894080 h 2438400"/>
                <a:gd name="connsiteX18" fmla="*/ 10160 w 3931920"/>
                <a:gd name="connsiteY18" fmla="*/ 1259840 h 2438400"/>
                <a:gd name="connsiteX19" fmla="*/ 50800 w 3931920"/>
                <a:gd name="connsiteY19" fmla="*/ 1828800 h 2438400"/>
                <a:gd name="connsiteX20" fmla="*/ 81280 w 3931920"/>
                <a:gd name="connsiteY20" fmla="*/ 1930400 h 2438400"/>
                <a:gd name="connsiteX21" fmla="*/ 101600 w 3931920"/>
                <a:gd name="connsiteY21" fmla="*/ 2042160 h 2438400"/>
                <a:gd name="connsiteX22" fmla="*/ 132080 w 3931920"/>
                <a:gd name="connsiteY22" fmla="*/ 2092960 h 2438400"/>
                <a:gd name="connsiteX23" fmla="*/ 223520 w 3931920"/>
                <a:gd name="connsiteY23" fmla="*/ 2123440 h 2438400"/>
                <a:gd name="connsiteX24" fmla="*/ 254000 w 3931920"/>
                <a:gd name="connsiteY24" fmla="*/ 2153920 h 2438400"/>
                <a:gd name="connsiteX25" fmla="*/ 274320 w 3931920"/>
                <a:gd name="connsiteY25" fmla="*/ 2184400 h 2438400"/>
                <a:gd name="connsiteX26" fmla="*/ 640080 w 3931920"/>
                <a:gd name="connsiteY26" fmla="*/ 2286000 h 2438400"/>
                <a:gd name="connsiteX27" fmla="*/ 731520 w 3931920"/>
                <a:gd name="connsiteY27" fmla="*/ 2316480 h 2438400"/>
                <a:gd name="connsiteX28" fmla="*/ 965200 w 3931920"/>
                <a:gd name="connsiteY28" fmla="*/ 2377440 h 2438400"/>
                <a:gd name="connsiteX29" fmla="*/ 1280160 w 3931920"/>
                <a:gd name="connsiteY29" fmla="*/ 2336800 h 2438400"/>
                <a:gd name="connsiteX30" fmla="*/ 1524000 w 3931920"/>
                <a:gd name="connsiteY30" fmla="*/ 2214880 h 2438400"/>
                <a:gd name="connsiteX31" fmla="*/ 1645920 w 3931920"/>
                <a:gd name="connsiteY31" fmla="*/ 2184400 h 2438400"/>
                <a:gd name="connsiteX32" fmla="*/ 1981200 w 3931920"/>
                <a:gd name="connsiteY32" fmla="*/ 2194560 h 2438400"/>
                <a:gd name="connsiteX33" fmla="*/ 2042160 w 3931920"/>
                <a:gd name="connsiteY33" fmla="*/ 2214880 h 2438400"/>
                <a:gd name="connsiteX34" fmla="*/ 2153920 w 3931920"/>
                <a:gd name="connsiteY34" fmla="*/ 2245360 h 2438400"/>
                <a:gd name="connsiteX35" fmla="*/ 2306320 w 3931920"/>
                <a:gd name="connsiteY35" fmla="*/ 2265680 h 2438400"/>
                <a:gd name="connsiteX36" fmla="*/ 2540000 w 3931920"/>
                <a:gd name="connsiteY36" fmla="*/ 2316480 h 2438400"/>
                <a:gd name="connsiteX37" fmla="*/ 2651760 w 3931920"/>
                <a:gd name="connsiteY37" fmla="*/ 2336800 h 2438400"/>
                <a:gd name="connsiteX38" fmla="*/ 2936240 w 3931920"/>
                <a:gd name="connsiteY38" fmla="*/ 2438400 h 2438400"/>
                <a:gd name="connsiteX39" fmla="*/ 3220720 w 3931920"/>
                <a:gd name="connsiteY39" fmla="*/ 2397760 h 2438400"/>
                <a:gd name="connsiteX40" fmla="*/ 3362960 w 3931920"/>
                <a:gd name="connsiteY40" fmla="*/ 2306320 h 2438400"/>
                <a:gd name="connsiteX41" fmla="*/ 3444240 w 3931920"/>
                <a:gd name="connsiteY41" fmla="*/ 2153920 h 2438400"/>
                <a:gd name="connsiteX42" fmla="*/ 3505200 w 3931920"/>
                <a:gd name="connsiteY42" fmla="*/ 2113280 h 2438400"/>
                <a:gd name="connsiteX43" fmla="*/ 3535680 w 3931920"/>
                <a:gd name="connsiteY43" fmla="*/ 2082800 h 2438400"/>
                <a:gd name="connsiteX44" fmla="*/ 3647440 w 3931920"/>
                <a:gd name="connsiteY44" fmla="*/ 2062480 h 2438400"/>
                <a:gd name="connsiteX45" fmla="*/ 3708400 w 3931920"/>
                <a:gd name="connsiteY45" fmla="*/ 2032000 h 2438400"/>
                <a:gd name="connsiteX46" fmla="*/ 3779520 w 3931920"/>
                <a:gd name="connsiteY46" fmla="*/ 1971040 h 2438400"/>
                <a:gd name="connsiteX47" fmla="*/ 3810000 w 3931920"/>
                <a:gd name="connsiteY47" fmla="*/ 1849120 h 2438400"/>
                <a:gd name="connsiteX48" fmla="*/ 3830320 w 3931920"/>
                <a:gd name="connsiteY48" fmla="*/ 1767840 h 2438400"/>
                <a:gd name="connsiteX49" fmla="*/ 3810000 w 3931920"/>
                <a:gd name="connsiteY49" fmla="*/ 1493520 h 2438400"/>
                <a:gd name="connsiteX50" fmla="*/ 3779520 w 3931920"/>
                <a:gd name="connsiteY50" fmla="*/ 1300480 h 2438400"/>
                <a:gd name="connsiteX51" fmla="*/ 3769360 w 3931920"/>
                <a:gd name="connsiteY51" fmla="*/ 1229360 h 2438400"/>
                <a:gd name="connsiteX52" fmla="*/ 3799840 w 3931920"/>
                <a:gd name="connsiteY52" fmla="*/ 1178560 h 2438400"/>
                <a:gd name="connsiteX53" fmla="*/ 3870960 w 3931920"/>
                <a:gd name="connsiteY53" fmla="*/ 1168400 h 2438400"/>
                <a:gd name="connsiteX54" fmla="*/ 3901440 w 3931920"/>
                <a:gd name="connsiteY54" fmla="*/ 1158240 h 2438400"/>
                <a:gd name="connsiteX55" fmla="*/ 3891280 w 3931920"/>
                <a:gd name="connsiteY55" fmla="*/ 1016000 h 2438400"/>
                <a:gd name="connsiteX56" fmla="*/ 3881120 w 3931920"/>
                <a:gd name="connsiteY56" fmla="*/ 975360 h 2438400"/>
                <a:gd name="connsiteX57" fmla="*/ 3850640 w 3931920"/>
                <a:gd name="connsiteY57" fmla="*/ 822960 h 2438400"/>
                <a:gd name="connsiteX58" fmla="*/ 3881120 w 3931920"/>
                <a:gd name="connsiteY58" fmla="*/ 731520 h 2438400"/>
                <a:gd name="connsiteX59" fmla="*/ 3921760 w 3931920"/>
                <a:gd name="connsiteY59" fmla="*/ 711200 h 2438400"/>
                <a:gd name="connsiteX60" fmla="*/ 3931920 w 3931920"/>
                <a:gd name="connsiteY60" fmla="*/ 599440 h 2438400"/>
                <a:gd name="connsiteX61" fmla="*/ 3911600 w 3931920"/>
                <a:gd name="connsiteY61" fmla="*/ 477520 h 2438400"/>
                <a:gd name="connsiteX62" fmla="*/ 3881120 w 3931920"/>
                <a:gd name="connsiteY62" fmla="*/ 447040 h 2438400"/>
                <a:gd name="connsiteX63" fmla="*/ 3728720 w 3931920"/>
                <a:gd name="connsiteY63" fmla="*/ 203200 h 2438400"/>
                <a:gd name="connsiteX64" fmla="*/ 3647440 w 3931920"/>
                <a:gd name="connsiteY64" fmla="*/ 91440 h 2438400"/>
                <a:gd name="connsiteX65" fmla="*/ 3393440 w 3931920"/>
                <a:gd name="connsiteY65" fmla="*/ 0 h 2438400"/>
                <a:gd name="connsiteX66" fmla="*/ 3251200 w 3931920"/>
                <a:gd name="connsiteY66" fmla="*/ 50800 h 2438400"/>
                <a:gd name="connsiteX67" fmla="*/ 3220720 w 3931920"/>
                <a:gd name="connsiteY67" fmla="*/ 91440 h 2438400"/>
                <a:gd name="connsiteX68" fmla="*/ 3149600 w 3931920"/>
                <a:gd name="connsiteY68" fmla="*/ 121920 h 2438400"/>
                <a:gd name="connsiteX69" fmla="*/ 3078480 w 3931920"/>
                <a:gd name="connsiteY69" fmla="*/ 132080 h 2438400"/>
                <a:gd name="connsiteX70" fmla="*/ 2946400 w 3931920"/>
                <a:gd name="connsiteY70" fmla="*/ 172720 h 2438400"/>
                <a:gd name="connsiteX71" fmla="*/ 2245360 w 3931920"/>
                <a:gd name="connsiteY71" fmla="*/ 152400 h 2438400"/>
                <a:gd name="connsiteX72" fmla="*/ 2072640 w 3931920"/>
                <a:gd name="connsiteY72" fmla="*/ 243840 h 2438400"/>
                <a:gd name="connsiteX73" fmla="*/ 2042160 w 3931920"/>
                <a:gd name="connsiteY73" fmla="*/ 284480 h 2438400"/>
                <a:gd name="connsiteX74" fmla="*/ 1940560 w 3931920"/>
                <a:gd name="connsiteY74" fmla="*/ 28448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931920" h="2438400">
                  <a:moveTo>
                    <a:pt x="1940560" y="284480"/>
                  </a:moveTo>
                  <a:cubicBezTo>
                    <a:pt x="1896533" y="289560"/>
                    <a:pt x="1868151" y="319058"/>
                    <a:pt x="1778000" y="314960"/>
                  </a:cubicBezTo>
                  <a:cubicBezTo>
                    <a:pt x="1740175" y="313241"/>
                    <a:pt x="1703939" y="298174"/>
                    <a:pt x="1666240" y="294640"/>
                  </a:cubicBezTo>
                  <a:cubicBezTo>
                    <a:pt x="1595350" y="287994"/>
                    <a:pt x="1524000" y="287867"/>
                    <a:pt x="1452880" y="284480"/>
                  </a:cubicBezTo>
                  <a:cubicBezTo>
                    <a:pt x="1382107" y="260889"/>
                    <a:pt x="1426489" y="272945"/>
                    <a:pt x="1290320" y="264160"/>
                  </a:cubicBezTo>
                  <a:cubicBezTo>
                    <a:pt x="1018693" y="246636"/>
                    <a:pt x="1198720" y="263128"/>
                    <a:pt x="1005840" y="243840"/>
                  </a:cubicBezTo>
                  <a:cubicBezTo>
                    <a:pt x="971973" y="247227"/>
                    <a:pt x="935657" y="240909"/>
                    <a:pt x="904240" y="254000"/>
                  </a:cubicBezTo>
                  <a:cubicBezTo>
                    <a:pt x="890259" y="259825"/>
                    <a:pt x="893893" y="283242"/>
                    <a:pt x="883920" y="294640"/>
                  </a:cubicBezTo>
                  <a:cubicBezTo>
                    <a:pt x="846916" y="336930"/>
                    <a:pt x="819477" y="338722"/>
                    <a:pt x="772160" y="365760"/>
                  </a:cubicBezTo>
                  <a:cubicBezTo>
                    <a:pt x="744420" y="381612"/>
                    <a:pt x="719789" y="402956"/>
                    <a:pt x="690880" y="416560"/>
                  </a:cubicBezTo>
                  <a:cubicBezTo>
                    <a:pt x="632661" y="443957"/>
                    <a:pt x="569732" y="452662"/>
                    <a:pt x="508000" y="467360"/>
                  </a:cubicBezTo>
                  <a:cubicBezTo>
                    <a:pt x="344704" y="506240"/>
                    <a:pt x="437922" y="490434"/>
                    <a:pt x="314960" y="508000"/>
                  </a:cubicBezTo>
                  <a:cubicBezTo>
                    <a:pt x="275881" y="521026"/>
                    <a:pt x="241137" y="525468"/>
                    <a:pt x="213360" y="558800"/>
                  </a:cubicBezTo>
                  <a:cubicBezTo>
                    <a:pt x="206504" y="567027"/>
                    <a:pt x="210056" y="581053"/>
                    <a:pt x="203200" y="589280"/>
                  </a:cubicBezTo>
                  <a:cubicBezTo>
                    <a:pt x="175605" y="622394"/>
                    <a:pt x="138688" y="647060"/>
                    <a:pt x="111760" y="680720"/>
                  </a:cubicBezTo>
                  <a:cubicBezTo>
                    <a:pt x="62144" y="742740"/>
                    <a:pt x="86454" y="716186"/>
                    <a:pt x="40640" y="762000"/>
                  </a:cubicBezTo>
                  <a:cubicBezTo>
                    <a:pt x="30480" y="789093"/>
                    <a:pt x="18670" y="815624"/>
                    <a:pt x="10160" y="843280"/>
                  </a:cubicBezTo>
                  <a:cubicBezTo>
                    <a:pt x="5082" y="859785"/>
                    <a:pt x="0" y="876811"/>
                    <a:pt x="0" y="894080"/>
                  </a:cubicBezTo>
                  <a:cubicBezTo>
                    <a:pt x="0" y="1016047"/>
                    <a:pt x="5589" y="1137959"/>
                    <a:pt x="10160" y="1259840"/>
                  </a:cubicBezTo>
                  <a:cubicBezTo>
                    <a:pt x="16034" y="1416476"/>
                    <a:pt x="10464" y="1651321"/>
                    <a:pt x="50800" y="1828800"/>
                  </a:cubicBezTo>
                  <a:cubicBezTo>
                    <a:pt x="58636" y="1863279"/>
                    <a:pt x="71120" y="1896533"/>
                    <a:pt x="81280" y="1930400"/>
                  </a:cubicBezTo>
                  <a:cubicBezTo>
                    <a:pt x="84782" y="1958418"/>
                    <a:pt x="85938" y="2010836"/>
                    <a:pt x="101600" y="2042160"/>
                  </a:cubicBezTo>
                  <a:cubicBezTo>
                    <a:pt x="110431" y="2059823"/>
                    <a:pt x="115649" y="2082006"/>
                    <a:pt x="132080" y="2092960"/>
                  </a:cubicBezTo>
                  <a:cubicBezTo>
                    <a:pt x="158813" y="2110782"/>
                    <a:pt x="193040" y="2113280"/>
                    <a:pt x="223520" y="2123440"/>
                  </a:cubicBezTo>
                  <a:cubicBezTo>
                    <a:pt x="233680" y="2133600"/>
                    <a:pt x="244802" y="2142882"/>
                    <a:pt x="254000" y="2153920"/>
                  </a:cubicBezTo>
                  <a:cubicBezTo>
                    <a:pt x="261817" y="2163301"/>
                    <a:pt x="263097" y="2179590"/>
                    <a:pt x="274320" y="2184400"/>
                  </a:cubicBezTo>
                  <a:cubicBezTo>
                    <a:pt x="496315" y="2279541"/>
                    <a:pt x="472913" y="2269283"/>
                    <a:pt x="640080" y="2286000"/>
                  </a:cubicBezTo>
                  <a:cubicBezTo>
                    <a:pt x="670560" y="2296160"/>
                    <a:pt x="700591" y="2307781"/>
                    <a:pt x="731520" y="2316480"/>
                  </a:cubicBezTo>
                  <a:cubicBezTo>
                    <a:pt x="809014" y="2338275"/>
                    <a:pt x="965200" y="2377440"/>
                    <a:pt x="965200" y="2377440"/>
                  </a:cubicBezTo>
                  <a:cubicBezTo>
                    <a:pt x="1070187" y="2363893"/>
                    <a:pt x="1176548" y="2358486"/>
                    <a:pt x="1280160" y="2336800"/>
                  </a:cubicBezTo>
                  <a:cubicBezTo>
                    <a:pt x="1400459" y="2311621"/>
                    <a:pt x="1412194" y="2261466"/>
                    <a:pt x="1524000" y="2214880"/>
                  </a:cubicBezTo>
                  <a:cubicBezTo>
                    <a:pt x="1562668" y="2198768"/>
                    <a:pt x="1605280" y="2194560"/>
                    <a:pt x="1645920" y="2184400"/>
                  </a:cubicBezTo>
                  <a:cubicBezTo>
                    <a:pt x="1757680" y="2187787"/>
                    <a:pt x="1869718" y="2185984"/>
                    <a:pt x="1981200" y="2194560"/>
                  </a:cubicBezTo>
                  <a:cubicBezTo>
                    <a:pt x="2002556" y="2196203"/>
                    <a:pt x="2021611" y="2208836"/>
                    <a:pt x="2042160" y="2214880"/>
                  </a:cubicBezTo>
                  <a:cubicBezTo>
                    <a:pt x="2079205" y="2225776"/>
                    <a:pt x="2116001" y="2238068"/>
                    <a:pt x="2153920" y="2245360"/>
                  </a:cubicBezTo>
                  <a:cubicBezTo>
                    <a:pt x="2204247" y="2255038"/>
                    <a:pt x="2255918" y="2256396"/>
                    <a:pt x="2306320" y="2265680"/>
                  </a:cubicBezTo>
                  <a:cubicBezTo>
                    <a:pt x="2384714" y="2280121"/>
                    <a:pt x="2461573" y="2302221"/>
                    <a:pt x="2540000" y="2316480"/>
                  </a:cubicBezTo>
                  <a:lnTo>
                    <a:pt x="2651760" y="2336800"/>
                  </a:lnTo>
                  <a:cubicBezTo>
                    <a:pt x="2678472" y="2347485"/>
                    <a:pt x="2893692" y="2438400"/>
                    <a:pt x="2936240" y="2438400"/>
                  </a:cubicBezTo>
                  <a:cubicBezTo>
                    <a:pt x="3032029" y="2438400"/>
                    <a:pt x="3125893" y="2411307"/>
                    <a:pt x="3220720" y="2397760"/>
                  </a:cubicBezTo>
                  <a:cubicBezTo>
                    <a:pt x="3268133" y="2367280"/>
                    <a:pt x="3351906" y="2361591"/>
                    <a:pt x="3362960" y="2306320"/>
                  </a:cubicBezTo>
                  <a:cubicBezTo>
                    <a:pt x="3378194" y="2230152"/>
                    <a:pt x="3370480" y="2233354"/>
                    <a:pt x="3444240" y="2153920"/>
                  </a:cubicBezTo>
                  <a:cubicBezTo>
                    <a:pt x="3460858" y="2136024"/>
                    <a:pt x="3485923" y="2128273"/>
                    <a:pt x="3505200" y="2113280"/>
                  </a:cubicBezTo>
                  <a:cubicBezTo>
                    <a:pt x="3516542" y="2104459"/>
                    <a:pt x="3523205" y="2089929"/>
                    <a:pt x="3535680" y="2082800"/>
                  </a:cubicBezTo>
                  <a:cubicBezTo>
                    <a:pt x="3551648" y="2073675"/>
                    <a:pt x="3644652" y="2062878"/>
                    <a:pt x="3647440" y="2062480"/>
                  </a:cubicBezTo>
                  <a:cubicBezTo>
                    <a:pt x="3667760" y="2052320"/>
                    <a:pt x="3688919" y="2043689"/>
                    <a:pt x="3708400" y="2032000"/>
                  </a:cubicBezTo>
                  <a:cubicBezTo>
                    <a:pt x="3740984" y="2012449"/>
                    <a:pt x="3753655" y="1996905"/>
                    <a:pt x="3779520" y="1971040"/>
                  </a:cubicBezTo>
                  <a:cubicBezTo>
                    <a:pt x="3801107" y="1906279"/>
                    <a:pt x="3782828" y="1964600"/>
                    <a:pt x="3810000" y="1849120"/>
                  </a:cubicBezTo>
                  <a:cubicBezTo>
                    <a:pt x="3816396" y="1821935"/>
                    <a:pt x="3823547" y="1794933"/>
                    <a:pt x="3830320" y="1767840"/>
                  </a:cubicBezTo>
                  <a:cubicBezTo>
                    <a:pt x="3823547" y="1676400"/>
                    <a:pt x="3817830" y="1584876"/>
                    <a:pt x="3810000" y="1493520"/>
                  </a:cubicBezTo>
                  <a:cubicBezTo>
                    <a:pt x="3803153" y="1413637"/>
                    <a:pt x="3793617" y="1385064"/>
                    <a:pt x="3779520" y="1300480"/>
                  </a:cubicBezTo>
                  <a:cubicBezTo>
                    <a:pt x="3775583" y="1276858"/>
                    <a:pt x="3772747" y="1253067"/>
                    <a:pt x="3769360" y="1229360"/>
                  </a:cubicBezTo>
                  <a:cubicBezTo>
                    <a:pt x="3779520" y="1212427"/>
                    <a:pt x="3782907" y="1188720"/>
                    <a:pt x="3799840" y="1178560"/>
                  </a:cubicBezTo>
                  <a:cubicBezTo>
                    <a:pt x="3820375" y="1166239"/>
                    <a:pt x="3847478" y="1173096"/>
                    <a:pt x="3870960" y="1168400"/>
                  </a:cubicBezTo>
                  <a:cubicBezTo>
                    <a:pt x="3881462" y="1166300"/>
                    <a:pt x="3891280" y="1161627"/>
                    <a:pt x="3901440" y="1158240"/>
                  </a:cubicBezTo>
                  <a:cubicBezTo>
                    <a:pt x="3898053" y="1110827"/>
                    <a:pt x="3896529" y="1063243"/>
                    <a:pt x="3891280" y="1016000"/>
                  </a:cubicBezTo>
                  <a:cubicBezTo>
                    <a:pt x="3889738" y="1002122"/>
                    <a:pt x="3883416" y="989134"/>
                    <a:pt x="3881120" y="975360"/>
                  </a:cubicBezTo>
                  <a:cubicBezTo>
                    <a:pt x="3857327" y="832604"/>
                    <a:pt x="3888010" y="953754"/>
                    <a:pt x="3850640" y="822960"/>
                  </a:cubicBezTo>
                  <a:cubicBezTo>
                    <a:pt x="3860800" y="792480"/>
                    <a:pt x="3863871" y="758626"/>
                    <a:pt x="3881120" y="731520"/>
                  </a:cubicBezTo>
                  <a:cubicBezTo>
                    <a:pt x="3889251" y="718742"/>
                    <a:pt x="3916323" y="725336"/>
                    <a:pt x="3921760" y="711200"/>
                  </a:cubicBezTo>
                  <a:cubicBezTo>
                    <a:pt x="3935188" y="676286"/>
                    <a:pt x="3928533" y="636693"/>
                    <a:pt x="3931920" y="599440"/>
                  </a:cubicBezTo>
                  <a:cubicBezTo>
                    <a:pt x="3925147" y="558800"/>
                    <a:pt x="3924629" y="516606"/>
                    <a:pt x="3911600" y="477520"/>
                  </a:cubicBezTo>
                  <a:cubicBezTo>
                    <a:pt x="3907056" y="463889"/>
                    <a:pt x="3889741" y="458535"/>
                    <a:pt x="3881120" y="447040"/>
                  </a:cubicBezTo>
                  <a:cubicBezTo>
                    <a:pt x="3819310" y="364626"/>
                    <a:pt x="3787238" y="292698"/>
                    <a:pt x="3728720" y="203200"/>
                  </a:cubicBezTo>
                  <a:cubicBezTo>
                    <a:pt x="3703512" y="164646"/>
                    <a:pt x="3683889" y="119606"/>
                    <a:pt x="3647440" y="91440"/>
                  </a:cubicBezTo>
                  <a:cubicBezTo>
                    <a:pt x="3592043" y="48633"/>
                    <a:pt x="3463391" y="19078"/>
                    <a:pt x="3393440" y="0"/>
                  </a:cubicBezTo>
                  <a:cubicBezTo>
                    <a:pt x="3346027" y="16933"/>
                    <a:pt x="3295696" y="27244"/>
                    <a:pt x="3251200" y="50800"/>
                  </a:cubicBezTo>
                  <a:cubicBezTo>
                    <a:pt x="3236235" y="58723"/>
                    <a:pt x="3232694" y="79466"/>
                    <a:pt x="3220720" y="91440"/>
                  </a:cubicBezTo>
                  <a:cubicBezTo>
                    <a:pt x="3199598" y="112562"/>
                    <a:pt x="3178099" y="116738"/>
                    <a:pt x="3149600" y="121920"/>
                  </a:cubicBezTo>
                  <a:cubicBezTo>
                    <a:pt x="3126039" y="126204"/>
                    <a:pt x="3102187" y="128693"/>
                    <a:pt x="3078480" y="132080"/>
                  </a:cubicBezTo>
                  <a:cubicBezTo>
                    <a:pt x="2973793" y="166976"/>
                    <a:pt x="3018209" y="154768"/>
                    <a:pt x="2946400" y="172720"/>
                  </a:cubicBezTo>
                  <a:cubicBezTo>
                    <a:pt x="2712720" y="165947"/>
                    <a:pt x="2479119" y="149403"/>
                    <a:pt x="2245360" y="152400"/>
                  </a:cubicBezTo>
                  <a:cubicBezTo>
                    <a:pt x="2183996" y="153187"/>
                    <a:pt x="2114054" y="206191"/>
                    <a:pt x="2072640" y="243840"/>
                  </a:cubicBezTo>
                  <a:cubicBezTo>
                    <a:pt x="2060110" y="255231"/>
                    <a:pt x="2058442" y="279828"/>
                    <a:pt x="2042160" y="284480"/>
                  </a:cubicBezTo>
                  <a:cubicBezTo>
                    <a:pt x="2006340" y="294714"/>
                    <a:pt x="1984587" y="279400"/>
                    <a:pt x="1940560" y="28448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tângulo 8">
            <a:extLst>
              <a:ext uri="{FF2B5EF4-FFF2-40B4-BE49-F238E27FC236}">
                <a16:creationId xmlns:a16="http://schemas.microsoft.com/office/drawing/2014/main" id="{86AE5159-C969-6896-853B-DE1298B6349C}"/>
              </a:ext>
            </a:extLst>
          </p:cNvPr>
          <p:cNvSpPr/>
          <p:nvPr/>
        </p:nvSpPr>
        <p:spPr>
          <a:xfrm>
            <a:off x="7668344" y="3861048"/>
            <a:ext cx="288032" cy="132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Agrupar 22">
            <a:extLst>
              <a:ext uri="{FF2B5EF4-FFF2-40B4-BE49-F238E27FC236}">
                <a16:creationId xmlns:a16="http://schemas.microsoft.com/office/drawing/2014/main" id="{FE7F0733-492B-1B88-45B6-59D8B68F3603}"/>
              </a:ext>
            </a:extLst>
          </p:cNvPr>
          <p:cNvGrpSpPr/>
          <p:nvPr/>
        </p:nvGrpSpPr>
        <p:grpSpPr>
          <a:xfrm>
            <a:off x="5148064" y="4442080"/>
            <a:ext cx="3671062" cy="643104"/>
            <a:chOff x="5148064" y="4442080"/>
            <a:chExt cx="3671062" cy="643104"/>
          </a:xfrm>
        </p:grpSpPr>
        <p:cxnSp>
          <p:nvCxnSpPr>
            <p:cNvPr id="17" name="Conexão reta 16">
              <a:extLst>
                <a:ext uri="{FF2B5EF4-FFF2-40B4-BE49-F238E27FC236}">
                  <a16:creationId xmlns:a16="http://schemas.microsoft.com/office/drawing/2014/main" id="{E7E24838-627C-D8ED-9DA9-430336D02505}"/>
                </a:ext>
              </a:extLst>
            </p:cNvPr>
            <p:cNvCxnSpPr>
              <a:cxnSpLocks/>
            </p:cNvCxnSpPr>
            <p:nvPr/>
          </p:nvCxnSpPr>
          <p:spPr>
            <a:xfrm>
              <a:off x="5148064" y="4840840"/>
              <a:ext cx="3456384" cy="0"/>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21" name="Agrupar 20">
              <a:extLst>
                <a:ext uri="{FF2B5EF4-FFF2-40B4-BE49-F238E27FC236}">
                  <a16:creationId xmlns:a16="http://schemas.microsoft.com/office/drawing/2014/main" id="{7BE1D6A2-4DB3-C3EF-C9AA-758C4BC88098}"/>
                </a:ext>
              </a:extLst>
            </p:cNvPr>
            <p:cNvGrpSpPr/>
            <p:nvPr/>
          </p:nvGrpSpPr>
          <p:grpSpPr>
            <a:xfrm>
              <a:off x="5148064" y="4442080"/>
              <a:ext cx="3671062" cy="643104"/>
              <a:chOff x="5148064" y="4442080"/>
              <a:chExt cx="3671062" cy="643104"/>
            </a:xfrm>
          </p:grpSpPr>
          <p:cxnSp>
            <p:nvCxnSpPr>
              <p:cNvPr id="11" name="Conexão reta 10">
                <a:extLst>
                  <a:ext uri="{FF2B5EF4-FFF2-40B4-BE49-F238E27FC236}">
                    <a16:creationId xmlns:a16="http://schemas.microsoft.com/office/drawing/2014/main" id="{42C6342D-6098-0529-956C-320D87FC04EC}"/>
                  </a:ext>
                </a:extLst>
              </p:cNvPr>
              <p:cNvCxnSpPr>
                <a:cxnSpLocks/>
                <a:endCxn id="3" idx="57"/>
              </p:cNvCxnSpPr>
              <p:nvPr/>
            </p:nvCxnSpPr>
            <p:spPr>
              <a:xfrm>
                <a:off x="7092280" y="4442080"/>
                <a:ext cx="1726846"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Conexão reta 15">
                <a:extLst>
                  <a:ext uri="{FF2B5EF4-FFF2-40B4-BE49-F238E27FC236}">
                    <a16:creationId xmlns:a16="http://schemas.microsoft.com/office/drawing/2014/main" id="{0D84EE3E-E8AC-5B60-E898-5C00765EFED6}"/>
                  </a:ext>
                </a:extLst>
              </p:cNvPr>
              <p:cNvCxnSpPr>
                <a:cxnSpLocks/>
              </p:cNvCxnSpPr>
              <p:nvPr/>
            </p:nvCxnSpPr>
            <p:spPr>
              <a:xfrm>
                <a:off x="5148064" y="4653136"/>
                <a:ext cx="3671062"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9" name="Conexão reta 18">
                <a:extLst>
                  <a:ext uri="{FF2B5EF4-FFF2-40B4-BE49-F238E27FC236}">
                    <a16:creationId xmlns:a16="http://schemas.microsoft.com/office/drawing/2014/main" id="{224D287A-5FF1-3E32-53CD-0DA238BA562E}"/>
                  </a:ext>
                </a:extLst>
              </p:cNvPr>
              <p:cNvCxnSpPr>
                <a:cxnSpLocks/>
              </p:cNvCxnSpPr>
              <p:nvPr/>
            </p:nvCxnSpPr>
            <p:spPr>
              <a:xfrm>
                <a:off x="5148064" y="5085184"/>
                <a:ext cx="2736304" cy="0"/>
              </a:xfrm>
              <a:prstGeom prst="line">
                <a:avLst/>
              </a:prstGeom>
              <a:ln w="28575"/>
            </p:spPr>
            <p:style>
              <a:lnRef idx="1">
                <a:schemeClr val="accent2"/>
              </a:lnRef>
              <a:fillRef idx="0">
                <a:schemeClr val="accent2"/>
              </a:fillRef>
              <a:effectRef idx="0">
                <a:schemeClr val="accent2"/>
              </a:effectRef>
              <a:fontRef idx="minor">
                <a:schemeClr val="tx1"/>
              </a:fontRef>
            </p:style>
          </p:cxnSp>
        </p:grpSp>
      </p:grpSp>
      <p:pic>
        <p:nvPicPr>
          <p:cNvPr id="25" name="Imagem 24">
            <a:extLst>
              <a:ext uri="{FF2B5EF4-FFF2-40B4-BE49-F238E27FC236}">
                <a16:creationId xmlns:a16="http://schemas.microsoft.com/office/drawing/2014/main" id="{371A675F-9250-613B-144C-3F55285D4B0D}"/>
              </a:ext>
            </a:extLst>
          </p:cNvPr>
          <p:cNvPicPr>
            <a:picLocks noChangeAspect="1"/>
          </p:cNvPicPr>
          <p:nvPr/>
        </p:nvPicPr>
        <p:blipFill>
          <a:blip r:embed="rId4"/>
          <a:stretch>
            <a:fillRect/>
          </a:stretch>
        </p:blipFill>
        <p:spPr>
          <a:xfrm>
            <a:off x="5029199" y="2447963"/>
            <a:ext cx="3719265" cy="438150"/>
          </a:xfrm>
          <a:prstGeom prst="rect">
            <a:avLst/>
          </a:prstGeom>
        </p:spPr>
      </p:pic>
    </p:spTree>
    <p:extLst>
      <p:ext uri="{BB962C8B-B14F-4D97-AF65-F5344CB8AC3E}">
        <p14:creationId xmlns:p14="http://schemas.microsoft.com/office/powerpoint/2010/main" val="346502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 name="Rectangle 200">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454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930604">
            <a:extLst>
              <a:ext uri="{FF2B5EF4-FFF2-40B4-BE49-F238E27FC236}">
                <a16:creationId xmlns:a16="http://schemas.microsoft.com/office/drawing/2014/main" id="{6EDEE4BA-E51F-4E5D-89F6-43F6131996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776288"/>
            <a:ext cx="1946275" cy="2949575"/>
          </a:xfrm>
          <a:prstGeom prst="rect">
            <a:avLst/>
          </a:prstGeom>
          <a:extLst>
            <a:ext uri="{909E8E84-426E-40DD-AFC4-6F175D3DCCD1}">
              <a14:hiddenFill xmlns:a14="http://schemas.microsoft.com/office/drawing/2010/main">
                <a:solidFill>
                  <a:srgbClr val="FFFFFF"/>
                </a:solidFill>
              </a14:hiddenFill>
            </a:ext>
          </a:extLst>
        </p:spPr>
      </p:pic>
      <p:pic>
        <p:nvPicPr>
          <p:cNvPr id="3074" name="Picture 2" descr="Uma imagem com texto&#10;&#10;Descrição gerada automaticamente">
            <a:extLst>
              <a:ext uri="{FF2B5EF4-FFF2-40B4-BE49-F238E27FC236}">
                <a16:creationId xmlns:a16="http://schemas.microsoft.com/office/drawing/2014/main" id="{EDFBE1A2-507A-4F90-B770-E358C0F40E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4950" y="776288"/>
            <a:ext cx="2082800" cy="2949575"/>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665043A-31FF-9CA3-87AB-83D0E0EA2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90950"/>
            <a:ext cx="4094163" cy="2292350"/>
          </a:xfrm>
          <a:prstGeom prst="rect">
            <a:avLst/>
          </a:prstGeom>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FC69B1E-7D47-4596-B372-278323EA710D}"/>
              </a:ext>
            </a:extLst>
          </p:cNvPr>
          <p:cNvSpPr>
            <a:spLocks noGrp="1"/>
          </p:cNvSpPr>
          <p:nvPr>
            <p:ph type="title"/>
          </p:nvPr>
        </p:nvSpPr>
        <p:spPr>
          <a:xfrm>
            <a:off x="466221" y="640080"/>
            <a:ext cx="3168968" cy="5578816"/>
          </a:xfrm>
        </p:spPr>
        <p:txBody>
          <a:bodyPr vert="horz" lIns="91440" tIns="45720" rIns="91440" bIns="45720" rtlCol="0">
            <a:normAutofit/>
          </a:bodyPr>
          <a:lstStyle/>
          <a:p>
            <a:r>
              <a:rPr lang="en-US" dirty="0">
                <a:solidFill>
                  <a:srgbClr val="FFFFFF"/>
                </a:solidFill>
              </a:rPr>
              <a:t>“</a:t>
            </a:r>
            <a:r>
              <a:rPr lang="en-US" b="0" i="0" dirty="0">
                <a:solidFill>
                  <a:srgbClr val="FFFFFF"/>
                </a:solidFill>
                <a:effectLst/>
              </a:rPr>
              <a:t>In the end, it is </a:t>
            </a:r>
            <a:r>
              <a:rPr lang="en-US" b="1" i="0" dirty="0">
                <a:solidFill>
                  <a:srgbClr val="FFFFFF"/>
                </a:solidFill>
                <a:effectLst/>
              </a:rPr>
              <a:t>impossible not to</a:t>
            </a:r>
            <a:r>
              <a:rPr lang="en-US" b="0" i="0" dirty="0">
                <a:solidFill>
                  <a:srgbClr val="FFFFFF"/>
                </a:solidFill>
                <a:effectLst/>
              </a:rPr>
              <a:t> become what others believe you are.”</a:t>
            </a:r>
            <a:endParaRPr lang="en-US" dirty="0">
              <a:solidFill>
                <a:srgbClr val="FFFFFF"/>
              </a:solidFill>
            </a:endParaRPr>
          </a:p>
        </p:txBody>
      </p:sp>
      <p:sp>
        <p:nvSpPr>
          <p:cNvPr id="23" name="CaixaDeTexto 22">
            <a:extLst>
              <a:ext uri="{FF2B5EF4-FFF2-40B4-BE49-F238E27FC236}">
                <a16:creationId xmlns:a16="http://schemas.microsoft.com/office/drawing/2014/main" id="{74ED95DB-F6FD-B0B2-446F-FD498564702D}"/>
              </a:ext>
            </a:extLst>
          </p:cNvPr>
          <p:cNvSpPr txBox="1"/>
          <p:nvPr/>
        </p:nvSpPr>
        <p:spPr>
          <a:xfrm>
            <a:off x="4561912" y="6222200"/>
            <a:ext cx="4572000" cy="307777"/>
          </a:xfrm>
          <a:prstGeom prst="rect">
            <a:avLst/>
          </a:prstGeom>
          <a:noFill/>
        </p:spPr>
        <p:txBody>
          <a:bodyPr wrap="square">
            <a:spAutoFit/>
          </a:bodyPr>
          <a:lstStyle/>
          <a:p>
            <a:r>
              <a:rPr lang="en-GB" sz="1400" b="1" i="0" u="none" strike="noStrike" dirty="0">
                <a:solidFill>
                  <a:srgbClr val="3366BB"/>
                </a:solidFill>
                <a:effectLst/>
                <a:latin typeface="Arial" panose="020B0604020202020204" pitchFamily="34" charset="0"/>
                <a:hlinkClick r:id="rId5" tooltip="w:pt:Vincenzo Camuccini"/>
              </a:rPr>
              <a:t>Vincenzo </a:t>
            </a:r>
            <a:r>
              <a:rPr lang="en-GB" sz="1400" b="1" i="0" u="none" strike="noStrike" dirty="0" err="1">
                <a:solidFill>
                  <a:srgbClr val="3366BB"/>
                </a:solidFill>
                <a:effectLst/>
                <a:latin typeface="Arial" panose="020B0604020202020204" pitchFamily="34" charset="0"/>
                <a:hlinkClick r:id="rId5" tooltip="w:pt:Vincenzo Camuccini"/>
              </a:rPr>
              <a:t>Camuccini</a:t>
            </a:r>
            <a:r>
              <a:rPr lang="en-GB" sz="1400" b="1" i="0" dirty="0">
                <a:solidFill>
                  <a:srgbClr val="202122"/>
                </a:solidFill>
                <a:effectLst/>
                <a:latin typeface="Arial" panose="020B0604020202020204" pitchFamily="34" charset="0"/>
              </a:rPr>
              <a:t>  </a:t>
            </a:r>
            <a:r>
              <a:rPr lang="en-GB" sz="1400" b="1" i="0" dirty="0">
                <a:effectLst/>
                <a:latin typeface="Arial" panose="020B0604020202020204" pitchFamily="34" charset="0"/>
              </a:rPr>
              <a:t>(1771–1844)</a:t>
            </a:r>
            <a:endParaRPr lang="en-GB" sz="1400" dirty="0"/>
          </a:p>
        </p:txBody>
      </p:sp>
    </p:spTree>
    <p:extLst>
      <p:ext uri="{BB962C8B-B14F-4D97-AF65-F5344CB8AC3E}">
        <p14:creationId xmlns:p14="http://schemas.microsoft.com/office/powerpoint/2010/main" val="324894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8FD4FCB-A824-4F2F-980E-01728DA52356}"/>
              </a:ext>
            </a:extLst>
          </p:cNvPr>
          <p:cNvSpPr>
            <a:spLocks noGrp="1"/>
          </p:cNvSpPr>
          <p:nvPr>
            <p:ph type="title"/>
          </p:nvPr>
        </p:nvSpPr>
        <p:spPr>
          <a:xfrm>
            <a:off x="79862" y="68962"/>
            <a:ext cx="4472089" cy="1047651"/>
          </a:xfrm>
        </p:spPr>
        <p:txBody>
          <a:bodyPr vert="horz" lIns="91440" tIns="45720" rIns="91440" bIns="45720" rtlCol="0" anchor="ctr">
            <a:normAutofit/>
          </a:bodyPr>
          <a:lstStyle/>
          <a:p>
            <a:pPr algn="l">
              <a:lnSpc>
                <a:spcPct val="90000"/>
              </a:lnSpc>
            </a:pPr>
            <a:r>
              <a:rPr lang="en-US" sz="3600" dirty="0"/>
              <a:t>Self-fulfilling prophecy</a:t>
            </a:r>
            <a:br>
              <a:rPr lang="en-US" sz="3600" dirty="0"/>
            </a:br>
            <a:r>
              <a:rPr lang="en-US" sz="2200" dirty="0"/>
              <a:t>(Robert Merton, 1949)</a:t>
            </a:r>
          </a:p>
        </p:txBody>
      </p:sp>
      <p:sp>
        <p:nvSpPr>
          <p:cNvPr id="4" name="CaixaDeTexto 3">
            <a:extLst>
              <a:ext uri="{FF2B5EF4-FFF2-40B4-BE49-F238E27FC236}">
                <a16:creationId xmlns:a16="http://schemas.microsoft.com/office/drawing/2014/main" id="{28B8F5E1-E7F6-4F36-898F-63F7E1BE7C39}"/>
              </a:ext>
            </a:extLst>
          </p:cNvPr>
          <p:cNvSpPr txBox="1"/>
          <p:nvPr/>
        </p:nvSpPr>
        <p:spPr>
          <a:xfrm>
            <a:off x="2597699" y="1335033"/>
            <a:ext cx="2471490" cy="3384376"/>
          </a:xfrm>
          <a:prstGeom prst="rect">
            <a:avLst/>
          </a:prstGeom>
          <a:ln>
            <a:solidFill>
              <a:schemeClr val="tx1"/>
            </a:solidFill>
          </a:ln>
        </p:spPr>
        <p:txBody>
          <a:bodyPr vert="horz" lIns="91440" tIns="45720" rIns="91440" bIns="45720" rtlCol="0">
            <a:noAutofit/>
          </a:bodyPr>
          <a:lstStyle/>
          <a:p>
            <a:pPr>
              <a:lnSpc>
                <a:spcPct val="90000"/>
              </a:lnSpc>
              <a:spcAft>
                <a:spcPts val="600"/>
              </a:spcAft>
            </a:pPr>
            <a:r>
              <a:rPr lang="en-US" sz="2400" b="0" i="1" dirty="0">
                <a:effectLst/>
              </a:rPr>
              <a:t>“Pois a </a:t>
            </a:r>
            <a:r>
              <a:rPr lang="en-US" sz="2400" b="0" i="1" dirty="0" err="1">
                <a:effectLst/>
              </a:rPr>
              <a:t>quem</a:t>
            </a:r>
            <a:r>
              <a:rPr lang="en-US" sz="2400" b="0" i="1" dirty="0">
                <a:effectLst/>
              </a:rPr>
              <a:t> </a:t>
            </a:r>
            <a:r>
              <a:rPr lang="en-US" sz="2400" b="0" i="1" dirty="0" err="1">
                <a:effectLst/>
              </a:rPr>
              <a:t>tem</a:t>
            </a:r>
            <a:r>
              <a:rPr lang="en-US" sz="2400" b="0" i="1" dirty="0">
                <a:effectLst/>
              </a:rPr>
              <a:t>, </a:t>
            </a:r>
            <a:r>
              <a:rPr lang="en-US" sz="2400" b="0" i="1" dirty="0" err="1">
                <a:effectLst/>
              </a:rPr>
              <a:t>mais</a:t>
            </a:r>
            <a:r>
              <a:rPr lang="en-US" sz="2400" b="0" i="1" dirty="0">
                <a:effectLst/>
              </a:rPr>
              <a:t> </a:t>
            </a:r>
            <a:r>
              <a:rPr lang="en-US" sz="2400" b="0" i="1" dirty="0" err="1">
                <a:effectLst/>
              </a:rPr>
              <a:t>será</a:t>
            </a:r>
            <a:r>
              <a:rPr lang="en-US" sz="2400" b="0" i="1" dirty="0">
                <a:effectLst/>
              </a:rPr>
              <a:t> dado, e </a:t>
            </a:r>
            <a:r>
              <a:rPr lang="en-US" sz="2400" b="0" i="1" dirty="0" err="1">
                <a:effectLst/>
              </a:rPr>
              <a:t>terá</a:t>
            </a:r>
            <a:r>
              <a:rPr lang="en-US" sz="2400" b="0" i="1" dirty="0">
                <a:effectLst/>
              </a:rPr>
              <a:t> em </a:t>
            </a:r>
            <a:r>
              <a:rPr lang="en-US" sz="2400" b="0" i="1" dirty="0" err="1">
                <a:effectLst/>
              </a:rPr>
              <a:t>grande</a:t>
            </a:r>
            <a:r>
              <a:rPr lang="en-US" sz="2400" b="0" i="1" dirty="0">
                <a:effectLst/>
              </a:rPr>
              <a:t> </a:t>
            </a:r>
            <a:r>
              <a:rPr lang="en-US" sz="2400" b="0" i="1" dirty="0" err="1">
                <a:effectLst/>
              </a:rPr>
              <a:t>quantidade</a:t>
            </a:r>
            <a:r>
              <a:rPr lang="en-US" sz="2400" b="0" i="1" dirty="0">
                <a:effectLst/>
              </a:rPr>
              <a:t>. Mas a </a:t>
            </a:r>
            <a:r>
              <a:rPr lang="en-US" sz="2400" b="0" i="1" dirty="0" err="1">
                <a:effectLst/>
              </a:rPr>
              <a:t>quem</a:t>
            </a:r>
            <a:r>
              <a:rPr lang="en-US" sz="2400" b="0" i="1" dirty="0">
                <a:effectLst/>
              </a:rPr>
              <a:t> </a:t>
            </a:r>
            <a:r>
              <a:rPr lang="en-US" sz="2400" b="0" i="1" dirty="0" err="1">
                <a:effectLst/>
              </a:rPr>
              <a:t>não</a:t>
            </a:r>
            <a:r>
              <a:rPr lang="en-US" sz="2400" b="0" i="1" dirty="0">
                <a:effectLst/>
              </a:rPr>
              <a:t> </a:t>
            </a:r>
            <a:r>
              <a:rPr lang="en-US" sz="2400" b="0" i="1" dirty="0" err="1">
                <a:effectLst/>
              </a:rPr>
              <a:t>tem</a:t>
            </a:r>
            <a:r>
              <a:rPr lang="en-US" sz="2400" b="0" i="1" dirty="0">
                <a:effectLst/>
              </a:rPr>
              <a:t>, </a:t>
            </a:r>
            <a:r>
              <a:rPr lang="en-US" sz="2400" b="0" i="1" dirty="0" err="1">
                <a:effectLst/>
              </a:rPr>
              <a:t>até</a:t>
            </a:r>
            <a:r>
              <a:rPr lang="en-US" sz="2400" b="0" i="1" dirty="0">
                <a:effectLst/>
              </a:rPr>
              <a:t> o que </a:t>
            </a:r>
            <a:r>
              <a:rPr lang="en-US" sz="2400" b="0" i="1" dirty="0" err="1">
                <a:effectLst/>
              </a:rPr>
              <a:t>tem</a:t>
            </a:r>
            <a:r>
              <a:rPr lang="en-US" sz="2400" b="0" i="1" dirty="0">
                <a:effectLst/>
              </a:rPr>
              <a:t> </a:t>
            </a:r>
            <a:r>
              <a:rPr lang="en-US" sz="2400" b="0" i="1" dirty="0" err="1">
                <a:effectLst/>
              </a:rPr>
              <a:t>lhe</a:t>
            </a:r>
            <a:r>
              <a:rPr lang="en-US" sz="2400" b="0" i="1" dirty="0">
                <a:effectLst/>
              </a:rPr>
              <a:t> </a:t>
            </a:r>
            <a:r>
              <a:rPr lang="en-US" sz="2400" b="0" i="1" dirty="0" err="1">
                <a:effectLst/>
              </a:rPr>
              <a:t>será</a:t>
            </a:r>
            <a:r>
              <a:rPr lang="en-US" sz="2400" b="0" i="1" dirty="0">
                <a:effectLst/>
              </a:rPr>
              <a:t> </a:t>
            </a:r>
            <a:r>
              <a:rPr lang="en-US" sz="2400" b="0" i="1" dirty="0" err="1">
                <a:effectLst/>
              </a:rPr>
              <a:t>tirado</a:t>
            </a:r>
            <a:r>
              <a:rPr lang="en-US" sz="2400" b="0" i="0" dirty="0">
                <a:effectLst/>
              </a:rPr>
              <a:t>.”</a:t>
            </a:r>
          </a:p>
          <a:p>
            <a:pPr>
              <a:lnSpc>
                <a:spcPct val="90000"/>
              </a:lnSpc>
              <a:spcAft>
                <a:spcPts val="600"/>
              </a:spcAft>
            </a:pPr>
            <a:endParaRPr lang="en-US" sz="2400" b="0" i="0" dirty="0">
              <a:effectLst/>
            </a:endParaRPr>
          </a:p>
          <a:p>
            <a:pPr algn="just">
              <a:lnSpc>
                <a:spcPct val="90000"/>
              </a:lnSpc>
              <a:spcAft>
                <a:spcPts val="600"/>
              </a:spcAft>
            </a:pPr>
            <a:r>
              <a:rPr lang="en-US" sz="2400" dirty="0"/>
              <a:t>(Mateus, 25:29)</a:t>
            </a:r>
          </a:p>
        </p:txBody>
      </p:sp>
      <p:grpSp>
        <p:nvGrpSpPr>
          <p:cNvPr id="3" name="Agrupar 2">
            <a:extLst>
              <a:ext uri="{FF2B5EF4-FFF2-40B4-BE49-F238E27FC236}">
                <a16:creationId xmlns:a16="http://schemas.microsoft.com/office/drawing/2014/main" id="{B3FC762B-B4C1-9AAF-3554-81307938D221}"/>
              </a:ext>
            </a:extLst>
          </p:cNvPr>
          <p:cNvGrpSpPr/>
          <p:nvPr/>
        </p:nvGrpSpPr>
        <p:grpSpPr>
          <a:xfrm>
            <a:off x="4671911" y="10"/>
            <a:ext cx="4592049" cy="6857990"/>
            <a:chOff x="4671911" y="10"/>
            <a:chExt cx="4592049" cy="6857990"/>
          </a:xfrm>
        </p:grpSpPr>
        <p:pic>
          <p:nvPicPr>
            <p:cNvPr id="3074" name="Picture 2" descr="_87263676_fulham_kids">
              <a:extLst>
                <a:ext uri="{FF2B5EF4-FFF2-40B4-BE49-F238E27FC236}">
                  <a16:creationId xmlns:a16="http://schemas.microsoft.com/office/drawing/2014/main" id="{1DF81F9D-367F-4611-A24F-1A4D2FCBBA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 r="9266" b="-1"/>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F20FC54C-A713-400B-894F-72E257ACDD60}"/>
                </a:ext>
              </a:extLst>
            </p:cNvPr>
            <p:cNvSpPr txBox="1"/>
            <p:nvPr/>
          </p:nvSpPr>
          <p:spPr>
            <a:xfrm>
              <a:off x="5069189" y="6262127"/>
              <a:ext cx="4194771" cy="584775"/>
            </a:xfrm>
            <a:prstGeom prst="rect">
              <a:avLst/>
            </a:prstGeom>
            <a:noFill/>
          </p:spPr>
          <p:txBody>
            <a:bodyPr wrap="square">
              <a:spAutoFit/>
            </a:bodyPr>
            <a:lstStyle/>
            <a:p>
              <a:r>
                <a:rPr lang="en-GB" sz="1600" b="0" i="0" dirty="0">
                  <a:effectLst/>
                  <a:latin typeface="ReithSans"/>
                </a:rPr>
                <a:t>Jaydon (esq.) e Joe (</a:t>
              </a:r>
              <a:r>
                <a:rPr lang="en-GB" sz="1600" b="0" i="0" dirty="0" err="1">
                  <a:effectLst/>
                  <a:latin typeface="ReithSans"/>
                </a:rPr>
                <a:t>dta</a:t>
              </a:r>
              <a:r>
                <a:rPr lang="en-GB" sz="1600" b="0" i="0" dirty="0">
                  <a:effectLst/>
                  <a:latin typeface="ReithSans"/>
                </a:rPr>
                <a:t>.) </a:t>
              </a:r>
              <a:r>
                <a:rPr lang="en-GB" sz="1600" b="0" i="0" dirty="0" err="1">
                  <a:effectLst/>
                  <a:latin typeface="ReithSans"/>
                </a:rPr>
                <a:t>têm</a:t>
              </a:r>
              <a:r>
                <a:rPr lang="en-GB" sz="1600" b="0" i="0" dirty="0">
                  <a:effectLst/>
                  <a:latin typeface="ReithSans"/>
                </a:rPr>
                <a:t> ambos 13 </a:t>
              </a:r>
              <a:r>
                <a:rPr lang="en-GB" sz="1600" b="0" i="0" dirty="0" err="1">
                  <a:effectLst/>
                  <a:latin typeface="ReithSans"/>
                </a:rPr>
                <a:t>anos</a:t>
              </a:r>
              <a:r>
                <a:rPr lang="en-GB" sz="1600" b="0" i="0" dirty="0">
                  <a:effectLst/>
                  <a:latin typeface="ReithSans"/>
                </a:rPr>
                <a:t> e </a:t>
              </a:r>
              <a:r>
                <a:rPr lang="en-GB" sz="1600" b="0" i="0" dirty="0" err="1">
                  <a:effectLst/>
                  <a:latin typeface="ReithSans"/>
                </a:rPr>
                <a:t>apenas</a:t>
              </a:r>
              <a:r>
                <a:rPr lang="en-GB" sz="1600" b="0" i="0" dirty="0">
                  <a:effectLst/>
                  <a:latin typeface="ReithSans"/>
                </a:rPr>
                <a:t> 25 </a:t>
              </a:r>
              <a:r>
                <a:rPr lang="en-GB" sz="1600" b="0" i="0" dirty="0" err="1">
                  <a:effectLst/>
                  <a:latin typeface="ReithSans"/>
                </a:rPr>
                <a:t>dias</a:t>
              </a:r>
              <a:r>
                <a:rPr lang="en-GB" sz="1600" b="0" i="0" dirty="0">
                  <a:effectLst/>
                  <a:latin typeface="ReithSans"/>
                </a:rPr>
                <a:t> de </a:t>
              </a:r>
              <a:r>
                <a:rPr lang="en-GB" sz="1600" b="0" i="0" dirty="0" err="1">
                  <a:effectLst/>
                  <a:latin typeface="ReithSans"/>
                </a:rPr>
                <a:t>diferença</a:t>
              </a:r>
              <a:endParaRPr lang="en-GB" sz="1600" dirty="0"/>
            </a:p>
          </p:txBody>
        </p:sp>
      </p:grpSp>
      <p:grpSp>
        <p:nvGrpSpPr>
          <p:cNvPr id="6" name="Agrupar 5">
            <a:extLst>
              <a:ext uri="{FF2B5EF4-FFF2-40B4-BE49-F238E27FC236}">
                <a16:creationId xmlns:a16="http://schemas.microsoft.com/office/drawing/2014/main" id="{41AFDECB-572F-A394-565F-47DAFD3DCF94}"/>
              </a:ext>
            </a:extLst>
          </p:cNvPr>
          <p:cNvGrpSpPr/>
          <p:nvPr/>
        </p:nvGrpSpPr>
        <p:grpSpPr>
          <a:xfrm>
            <a:off x="120275" y="1335033"/>
            <a:ext cx="2219478" cy="1517903"/>
            <a:chOff x="120274" y="1335033"/>
            <a:chExt cx="2588373" cy="1592957"/>
          </a:xfrm>
        </p:grpSpPr>
        <p:pic>
          <p:nvPicPr>
            <p:cNvPr id="5122" name="Picture 2">
              <a:extLst>
                <a:ext uri="{FF2B5EF4-FFF2-40B4-BE49-F238E27FC236}">
                  <a16:creationId xmlns:a16="http://schemas.microsoft.com/office/drawing/2014/main" id="{99E09E94-3C08-1D34-B75F-47D9E8389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145" y="1335033"/>
              <a:ext cx="1361502" cy="15929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693088">
              <a:extLst>
                <a:ext uri="{FF2B5EF4-FFF2-40B4-BE49-F238E27FC236}">
                  <a16:creationId xmlns:a16="http://schemas.microsoft.com/office/drawing/2014/main" id="{D41069BF-B366-3FDA-7498-377F1FC02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74" y="1335033"/>
              <a:ext cx="1069723" cy="159295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aixaDeTexto 13">
            <a:extLst>
              <a:ext uri="{FF2B5EF4-FFF2-40B4-BE49-F238E27FC236}">
                <a16:creationId xmlns:a16="http://schemas.microsoft.com/office/drawing/2014/main" id="{8B9ADE4A-DC70-71A0-9C9D-4F7444B08537}"/>
              </a:ext>
            </a:extLst>
          </p:cNvPr>
          <p:cNvSpPr txBox="1"/>
          <p:nvPr/>
        </p:nvSpPr>
        <p:spPr>
          <a:xfrm>
            <a:off x="120273" y="3009768"/>
            <a:ext cx="2468413" cy="2862322"/>
          </a:xfrm>
          <a:prstGeom prst="rect">
            <a:avLst/>
          </a:prstGeom>
          <a:noFill/>
        </p:spPr>
        <p:txBody>
          <a:bodyPr wrap="square">
            <a:spAutoFit/>
          </a:bodyPr>
          <a:lstStyle/>
          <a:p>
            <a:r>
              <a:rPr lang="pt-PT" b="0" i="1" dirty="0">
                <a:effectLst/>
                <a:latin typeface="Arial" panose="020B0604020202020204" pitchFamily="34" charset="0"/>
              </a:rPr>
              <a:t>“A profecia </a:t>
            </a:r>
            <a:r>
              <a:rPr lang="pt-PT" b="0" i="1" dirty="0" err="1">
                <a:effectLst/>
                <a:latin typeface="Arial" panose="020B0604020202020204" pitchFamily="34" charset="0"/>
              </a:rPr>
              <a:t>autorrealizável</a:t>
            </a:r>
            <a:r>
              <a:rPr lang="pt-PT" b="0" i="1" dirty="0">
                <a:effectLst/>
                <a:latin typeface="Arial" panose="020B0604020202020204" pitchFamily="34" charset="0"/>
              </a:rPr>
              <a:t> é, no início, uma definição falsa da situação, que suscita um novo comportamento e assim faz com que a </a:t>
            </a:r>
            <a:r>
              <a:rPr lang="pt-PT" b="0" i="1" dirty="0" err="1">
                <a:effectLst/>
                <a:latin typeface="Arial" panose="020B0604020202020204" pitchFamily="34" charset="0"/>
              </a:rPr>
              <a:t>concepção</a:t>
            </a:r>
            <a:r>
              <a:rPr lang="pt-PT" b="0" i="1" dirty="0">
                <a:effectLst/>
                <a:latin typeface="Arial" panose="020B0604020202020204" pitchFamily="34" charset="0"/>
              </a:rPr>
              <a:t> originalmente falsa se torne verdadeira”</a:t>
            </a:r>
            <a:endParaRPr lang="en-GB" dirty="0"/>
          </a:p>
        </p:txBody>
      </p:sp>
      <p:pic>
        <p:nvPicPr>
          <p:cNvPr id="1026" name="Picture 2" descr="Credit: Getty Images/MB Media">
            <a:extLst>
              <a:ext uri="{FF2B5EF4-FFF2-40B4-BE49-F238E27FC236}">
                <a16:creationId xmlns:a16="http://schemas.microsoft.com/office/drawing/2014/main" id="{F1C36C38-15DA-F374-FDA7-FE5F59604B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7699" y="4937829"/>
            <a:ext cx="960116" cy="13242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teus (evangelista) – Wikipédia, a enciclopédia livre">
            <a:extLst>
              <a:ext uri="{FF2B5EF4-FFF2-40B4-BE49-F238E27FC236}">
                <a16:creationId xmlns:a16="http://schemas.microsoft.com/office/drawing/2014/main" id="{8F0BA0E8-4ABC-65D8-6C08-E6F0EFDF53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2148" y="4902269"/>
            <a:ext cx="902040" cy="135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55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CaixaDeTexto 16">
            <a:extLst>
              <a:ext uri="{FF2B5EF4-FFF2-40B4-BE49-F238E27FC236}">
                <a16:creationId xmlns:a16="http://schemas.microsoft.com/office/drawing/2014/main" id="{54D68234-EC6E-4E7D-9AF2-8732C5C76D73}"/>
              </a:ext>
            </a:extLst>
          </p:cNvPr>
          <p:cNvSpPr txBox="1"/>
          <p:nvPr/>
        </p:nvSpPr>
        <p:spPr>
          <a:xfrm>
            <a:off x="4975600" y="1396289"/>
            <a:ext cx="375475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0" i="1">
                <a:effectLst/>
                <a:latin typeface="+mj-lt"/>
                <a:ea typeface="+mj-ea"/>
                <a:cs typeface="+mj-cs"/>
              </a:rPr>
              <a:t>The relative age effect </a:t>
            </a:r>
            <a:r>
              <a:rPr lang="en-US" sz="2800" b="0" i="0">
                <a:effectLst/>
                <a:latin typeface="+mj-lt"/>
                <a:ea typeface="+mj-ea"/>
                <a:cs typeface="+mj-cs"/>
              </a:rPr>
              <a:t>(Efeito da idade relativa)</a:t>
            </a:r>
            <a:endParaRPr lang="en-US" sz="2800">
              <a:latin typeface="+mj-lt"/>
              <a:ea typeface="+mj-ea"/>
              <a:cs typeface="+mj-cs"/>
            </a:endParaRPr>
          </a:p>
        </p:txBody>
      </p:sp>
      <p:sp>
        <p:nvSpPr>
          <p:cNvPr id="75" name="Freeform: Shape 7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2" name="Picture 6" descr="5 Ways to Combat the Relative Age Effect in Youth Lacrosse | USA Lacrosse  Magazine">
            <a:extLst>
              <a:ext uri="{FF2B5EF4-FFF2-40B4-BE49-F238E27FC236}">
                <a16:creationId xmlns:a16="http://schemas.microsoft.com/office/drawing/2014/main" id="{E96C0208-557B-42CC-A497-CCB84618D8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60" r="23464" b="-1"/>
          <a:stretch/>
        </p:blipFill>
        <p:spPr bwMode="auto">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 name="CaixaDeTexto 19">
            <a:extLst>
              <a:ext uri="{FF2B5EF4-FFF2-40B4-BE49-F238E27FC236}">
                <a16:creationId xmlns:a16="http://schemas.microsoft.com/office/drawing/2014/main" id="{30EE7603-9C87-45E7-AE2D-712DECBA7CE6}"/>
              </a:ext>
            </a:extLst>
          </p:cNvPr>
          <p:cNvSpPr txBox="1"/>
          <p:nvPr/>
        </p:nvSpPr>
        <p:spPr>
          <a:xfrm>
            <a:off x="4283968" y="3068960"/>
            <a:ext cx="4752243" cy="3181684"/>
          </a:xfrm>
          <a:prstGeom prst="rect">
            <a:avLst/>
          </a:prstGeom>
        </p:spPr>
        <p:txBody>
          <a:bodyPr vert="horz" lIns="91440" tIns="45720" rIns="91440" bIns="45720" rtlCol="0" anchor="t">
            <a:noAutofit/>
          </a:bodyPr>
          <a:lstStyle/>
          <a:p>
            <a:pPr algn="just">
              <a:lnSpc>
                <a:spcPct val="90000"/>
              </a:lnSpc>
              <a:spcAft>
                <a:spcPts val="600"/>
              </a:spcAft>
            </a:pPr>
            <a:r>
              <a:rPr lang="en-US" sz="2400" b="0" i="0" dirty="0">
                <a:effectLst/>
              </a:rPr>
              <a:t>É a </a:t>
            </a:r>
            <a:r>
              <a:rPr lang="en-US" sz="2400" b="0" i="0" dirty="0" err="1">
                <a:effectLst/>
              </a:rPr>
              <a:t>preferência</a:t>
            </a:r>
            <a:r>
              <a:rPr lang="en-US" sz="2400" b="0" i="0" dirty="0">
                <a:effectLst/>
              </a:rPr>
              <a:t> </a:t>
            </a:r>
            <a:r>
              <a:rPr lang="en-US" sz="2400" b="0" i="0" dirty="0" err="1">
                <a:effectLst/>
              </a:rPr>
              <a:t>por</a:t>
            </a:r>
            <a:r>
              <a:rPr lang="en-US" sz="2400" b="0" i="0" dirty="0">
                <a:effectLst/>
              </a:rPr>
              <a:t> </a:t>
            </a:r>
            <a:r>
              <a:rPr lang="en-US" sz="2400" b="0" i="0" dirty="0" err="1">
                <a:effectLst/>
              </a:rPr>
              <a:t>selecionar</a:t>
            </a:r>
            <a:r>
              <a:rPr lang="en-US" sz="2400" b="0" i="0" dirty="0">
                <a:effectLst/>
              </a:rPr>
              <a:t> </a:t>
            </a:r>
            <a:r>
              <a:rPr lang="en-US" sz="2400" b="0" i="0" dirty="0" err="1">
                <a:effectLst/>
              </a:rPr>
              <a:t>j</a:t>
            </a:r>
            <a:r>
              <a:rPr lang="en-US" sz="2400" dirty="0" err="1"/>
              <a:t>ovens</a:t>
            </a:r>
            <a:r>
              <a:rPr lang="en-US" sz="2400" dirty="0"/>
              <a:t> </a:t>
            </a:r>
            <a:r>
              <a:rPr lang="en-US" sz="2400" dirty="0" err="1"/>
              <a:t>atletas</a:t>
            </a:r>
            <a:r>
              <a:rPr lang="en-US" sz="2400" dirty="0"/>
              <a:t> </a:t>
            </a:r>
            <a:r>
              <a:rPr lang="en-US" sz="2400" b="0" i="0" dirty="0">
                <a:effectLst/>
              </a:rPr>
              <a:t>que </a:t>
            </a:r>
            <a:r>
              <a:rPr lang="en-US" sz="2400" b="0" i="0" dirty="0" err="1">
                <a:effectLst/>
              </a:rPr>
              <a:t>nasceram</a:t>
            </a:r>
            <a:r>
              <a:rPr lang="en-US" sz="2400" b="0" i="0" dirty="0">
                <a:effectLst/>
              </a:rPr>
              <a:t> </a:t>
            </a:r>
            <a:r>
              <a:rPr lang="en-US" sz="2400" b="0" i="0" dirty="0" err="1">
                <a:effectLst/>
              </a:rPr>
              <a:t>mais</a:t>
            </a:r>
            <a:r>
              <a:rPr lang="en-US" sz="2400" b="0" i="0" dirty="0">
                <a:effectLst/>
              </a:rPr>
              <a:t> </a:t>
            </a:r>
            <a:r>
              <a:rPr lang="en-US" sz="2400" b="0" i="0" dirty="0" err="1">
                <a:effectLst/>
              </a:rPr>
              <a:t>cedo</a:t>
            </a:r>
            <a:r>
              <a:rPr lang="en-US" sz="2400" b="0" i="0" dirty="0">
                <a:effectLst/>
              </a:rPr>
              <a:t> no </a:t>
            </a:r>
            <a:r>
              <a:rPr lang="en-US" sz="2400" b="0" i="0" dirty="0" err="1">
                <a:effectLst/>
              </a:rPr>
              <a:t>ano</a:t>
            </a:r>
            <a:r>
              <a:rPr lang="en-US" sz="2400" b="0" i="0" dirty="0">
                <a:effectLst/>
              </a:rPr>
              <a:t>, </a:t>
            </a:r>
            <a:r>
              <a:rPr lang="en-US" sz="2400" b="0" i="0" dirty="0" err="1">
                <a:effectLst/>
              </a:rPr>
              <a:t>muitas</a:t>
            </a:r>
            <a:r>
              <a:rPr lang="en-US" sz="2400" b="0" i="0" dirty="0">
                <a:effectLst/>
              </a:rPr>
              <a:t> </a:t>
            </a:r>
            <a:r>
              <a:rPr lang="en-US" sz="2400" b="0" i="0" dirty="0" err="1">
                <a:effectLst/>
              </a:rPr>
              <a:t>vezes</a:t>
            </a:r>
            <a:r>
              <a:rPr lang="en-US" sz="2400" b="0" i="0" dirty="0">
                <a:effectLst/>
              </a:rPr>
              <a:t> </a:t>
            </a:r>
            <a:r>
              <a:rPr lang="en-US" sz="2400" b="0" i="0" dirty="0" err="1">
                <a:effectLst/>
              </a:rPr>
              <a:t>devido</a:t>
            </a:r>
            <a:r>
              <a:rPr lang="en-US" sz="2400" b="0" i="0" dirty="0">
                <a:effectLst/>
              </a:rPr>
              <a:t> a </a:t>
            </a:r>
            <a:r>
              <a:rPr lang="en-US" sz="2400" b="0" i="0" dirty="0" err="1">
                <a:effectLst/>
              </a:rPr>
              <a:t>fatores</a:t>
            </a:r>
            <a:r>
              <a:rPr lang="en-US" sz="2400" b="0" i="0" dirty="0">
                <a:effectLst/>
              </a:rPr>
              <a:t> </a:t>
            </a:r>
            <a:r>
              <a:rPr lang="en-US" sz="2400" b="0" i="0" dirty="0" err="1">
                <a:effectLst/>
              </a:rPr>
              <a:t>maturacionais</a:t>
            </a:r>
            <a:r>
              <a:rPr lang="en-US" sz="2400" b="0" i="0" dirty="0">
                <a:effectLst/>
              </a:rPr>
              <a:t> </a:t>
            </a:r>
            <a:r>
              <a:rPr lang="en-US" sz="2400" b="0" i="0" dirty="0" err="1">
                <a:effectLst/>
              </a:rPr>
              <a:t>mais</a:t>
            </a:r>
            <a:r>
              <a:rPr lang="en-US" sz="2400" b="0" i="0" dirty="0">
                <a:effectLst/>
              </a:rPr>
              <a:t> </a:t>
            </a:r>
            <a:r>
              <a:rPr lang="en-US" sz="2400" b="0" i="0" dirty="0" err="1">
                <a:effectLst/>
              </a:rPr>
              <a:t>desenvolvidos</a:t>
            </a:r>
            <a:r>
              <a:rPr lang="en-US" sz="2400" b="0" i="0" dirty="0">
                <a:effectLst/>
              </a:rPr>
              <a:t> (ser </a:t>
            </a:r>
            <a:r>
              <a:rPr lang="en-US" sz="2400" b="0" i="0" dirty="0" err="1">
                <a:effectLst/>
              </a:rPr>
              <a:t>maior</a:t>
            </a:r>
            <a:r>
              <a:rPr lang="en-US" sz="2400" b="0" i="0" dirty="0">
                <a:effectLst/>
              </a:rPr>
              <a:t>, </a:t>
            </a:r>
            <a:r>
              <a:rPr lang="en-US" sz="2400" b="0" i="0" dirty="0" err="1">
                <a:effectLst/>
              </a:rPr>
              <a:t>mais</a:t>
            </a:r>
            <a:r>
              <a:rPr lang="en-US" sz="2400" b="0" i="0" dirty="0">
                <a:effectLst/>
              </a:rPr>
              <a:t> </a:t>
            </a:r>
            <a:r>
              <a:rPr lang="en-US" sz="2400" b="0" i="0" dirty="0" err="1">
                <a:effectLst/>
              </a:rPr>
              <a:t>rápido</a:t>
            </a:r>
            <a:r>
              <a:rPr lang="en-US" sz="2400" b="0" i="0" dirty="0">
                <a:effectLst/>
              </a:rPr>
              <a:t>, </a:t>
            </a:r>
            <a:r>
              <a:rPr lang="en-US" sz="2400" b="0" i="0" dirty="0" err="1">
                <a:effectLst/>
              </a:rPr>
              <a:t>mais</a:t>
            </a:r>
            <a:r>
              <a:rPr lang="en-US" sz="2400" b="0" i="0" dirty="0">
                <a:effectLst/>
              </a:rPr>
              <a:t> forte </a:t>
            </a:r>
            <a:r>
              <a:rPr lang="en-US" sz="2400" b="0" i="0" dirty="0" err="1">
                <a:effectLst/>
              </a:rPr>
              <a:t>ou</a:t>
            </a:r>
            <a:r>
              <a:rPr lang="en-US" sz="2400" b="0" i="0" dirty="0">
                <a:effectLst/>
              </a:rPr>
              <a:t> </a:t>
            </a:r>
            <a:r>
              <a:rPr lang="en-US" sz="2400" b="0" i="0" dirty="0" err="1">
                <a:effectLst/>
              </a:rPr>
              <a:t>mais</a:t>
            </a:r>
            <a:r>
              <a:rPr lang="en-US" sz="2400" b="0" i="0" dirty="0">
                <a:effectLst/>
              </a:rPr>
              <a:t> maduro </a:t>
            </a:r>
            <a:r>
              <a:rPr lang="en-US" sz="2400" b="0" i="0" dirty="0" err="1">
                <a:effectLst/>
              </a:rPr>
              <a:t>cognitiva</a:t>
            </a:r>
            <a:r>
              <a:rPr lang="en-US" sz="2400" b="0" i="0" dirty="0">
                <a:effectLst/>
              </a:rPr>
              <a:t> e </a:t>
            </a:r>
            <a:r>
              <a:rPr lang="en-US" sz="2400" b="0" i="0" dirty="0" err="1">
                <a:effectLst/>
              </a:rPr>
              <a:t>emocionalmente</a:t>
            </a:r>
            <a:r>
              <a:rPr lang="en-US" sz="2400" b="0" i="0" dirty="0">
                <a:effectLst/>
              </a:rPr>
              <a:t>), em </a:t>
            </a:r>
            <a:r>
              <a:rPr lang="en-US" sz="2400" b="0" i="0" dirty="0" err="1">
                <a:effectLst/>
              </a:rPr>
              <a:t>detrimento</a:t>
            </a:r>
            <a:r>
              <a:rPr lang="en-US" sz="2400" b="0" i="0" dirty="0">
                <a:effectLst/>
              </a:rPr>
              <a:t> dos </a:t>
            </a:r>
            <a:r>
              <a:rPr lang="en-US" sz="2400" b="0" i="0" dirty="0" err="1">
                <a:effectLst/>
              </a:rPr>
              <a:t>seus</a:t>
            </a:r>
            <a:r>
              <a:rPr lang="en-US" sz="2400" b="0" i="0" dirty="0">
                <a:effectLst/>
              </a:rPr>
              <a:t> </a:t>
            </a:r>
            <a:r>
              <a:rPr lang="en-US" sz="2400" b="0" i="0" dirty="0" err="1">
                <a:effectLst/>
              </a:rPr>
              <a:t>colegas</a:t>
            </a:r>
            <a:r>
              <a:rPr lang="en-US" sz="2400" b="0" i="0" dirty="0">
                <a:effectLst/>
              </a:rPr>
              <a:t> que </a:t>
            </a:r>
            <a:r>
              <a:rPr lang="en-US" sz="2400" b="0" i="0" dirty="0" err="1">
                <a:effectLst/>
              </a:rPr>
              <a:t>nasceram</a:t>
            </a:r>
            <a:r>
              <a:rPr lang="en-US" sz="2400" b="0" i="0" dirty="0">
                <a:effectLst/>
              </a:rPr>
              <a:t> </a:t>
            </a:r>
            <a:r>
              <a:rPr lang="en-US" sz="2400" b="0" i="0" dirty="0" err="1">
                <a:effectLst/>
              </a:rPr>
              <a:t>mais</a:t>
            </a:r>
            <a:r>
              <a:rPr lang="en-US" sz="2400" b="0" i="0" dirty="0">
                <a:effectLst/>
              </a:rPr>
              <a:t> </a:t>
            </a:r>
            <a:r>
              <a:rPr lang="en-US" sz="2400" b="0" i="0" dirty="0" err="1">
                <a:effectLst/>
              </a:rPr>
              <a:t>tarde</a:t>
            </a:r>
            <a:r>
              <a:rPr lang="en-US" sz="2400" b="0" i="0" dirty="0">
                <a:effectLst/>
              </a:rPr>
              <a:t> no </a:t>
            </a:r>
            <a:r>
              <a:rPr lang="en-US" sz="2400" b="0" i="0" dirty="0" err="1">
                <a:effectLst/>
              </a:rPr>
              <a:t>mesmo</a:t>
            </a:r>
            <a:r>
              <a:rPr lang="en-US" sz="2400" b="0" i="0" dirty="0">
                <a:effectLst/>
              </a:rPr>
              <a:t> </a:t>
            </a:r>
            <a:r>
              <a:rPr lang="en-US" sz="2400" b="0" i="0" dirty="0" err="1">
                <a:effectLst/>
              </a:rPr>
              <a:t>ano</a:t>
            </a:r>
            <a:r>
              <a:rPr lang="en-US" sz="2400" b="0" i="0" dirty="0">
                <a:effectLst/>
              </a:rPr>
              <a:t>. </a:t>
            </a:r>
            <a:endParaRPr lang="en-US" sz="2400" dirty="0"/>
          </a:p>
        </p:txBody>
      </p:sp>
    </p:spTree>
    <p:extLst>
      <p:ext uri="{BB962C8B-B14F-4D97-AF65-F5344CB8AC3E}">
        <p14:creationId xmlns:p14="http://schemas.microsoft.com/office/powerpoint/2010/main" val="238733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3FCA66-3C14-42EF-893C-7CC839509137}"/>
              </a:ext>
            </a:extLst>
          </p:cNvPr>
          <p:cNvSpPr>
            <a:spLocks noGrp="1"/>
          </p:cNvSpPr>
          <p:nvPr>
            <p:ph type="title"/>
          </p:nvPr>
        </p:nvSpPr>
        <p:spPr>
          <a:xfrm>
            <a:off x="457200" y="274638"/>
            <a:ext cx="8229600" cy="634082"/>
          </a:xfrm>
        </p:spPr>
        <p:txBody>
          <a:bodyPr>
            <a:normAutofit fontScale="90000"/>
          </a:bodyPr>
          <a:lstStyle/>
          <a:p>
            <a:r>
              <a:rPr lang="pt-PT" dirty="0" err="1">
                <a:solidFill>
                  <a:schemeClr val="bg1"/>
                </a:solidFill>
              </a:rPr>
              <a:t>Relative</a:t>
            </a:r>
            <a:r>
              <a:rPr lang="pt-PT" dirty="0">
                <a:solidFill>
                  <a:schemeClr val="bg1"/>
                </a:solidFill>
              </a:rPr>
              <a:t> age </a:t>
            </a:r>
            <a:r>
              <a:rPr lang="pt-PT" dirty="0" err="1">
                <a:solidFill>
                  <a:schemeClr val="bg1"/>
                </a:solidFill>
              </a:rPr>
              <a:t>effect</a:t>
            </a:r>
            <a:endParaRPr lang="en-GB" dirty="0">
              <a:solidFill>
                <a:schemeClr val="bg1"/>
              </a:solidFill>
            </a:endParaRPr>
          </a:p>
        </p:txBody>
      </p:sp>
      <p:pic>
        <p:nvPicPr>
          <p:cNvPr id="4" name="Imagem 3">
            <a:extLst>
              <a:ext uri="{FF2B5EF4-FFF2-40B4-BE49-F238E27FC236}">
                <a16:creationId xmlns:a16="http://schemas.microsoft.com/office/drawing/2014/main" id="{06E49CF5-26BB-41EC-8CC1-7B4EF30DCF72}"/>
              </a:ext>
            </a:extLst>
          </p:cNvPr>
          <p:cNvPicPr>
            <a:picLocks noChangeAspect="1"/>
          </p:cNvPicPr>
          <p:nvPr/>
        </p:nvPicPr>
        <p:blipFill>
          <a:blip r:embed="rId2"/>
          <a:stretch>
            <a:fillRect/>
          </a:stretch>
        </p:blipFill>
        <p:spPr>
          <a:xfrm>
            <a:off x="5277528" y="866240"/>
            <a:ext cx="3836015" cy="5155279"/>
          </a:xfrm>
          <a:prstGeom prst="rect">
            <a:avLst/>
          </a:prstGeom>
        </p:spPr>
      </p:pic>
      <p:grpSp>
        <p:nvGrpSpPr>
          <p:cNvPr id="5" name="Agrupar 4">
            <a:extLst>
              <a:ext uri="{FF2B5EF4-FFF2-40B4-BE49-F238E27FC236}">
                <a16:creationId xmlns:a16="http://schemas.microsoft.com/office/drawing/2014/main" id="{2D7E0EAF-58E8-4D1C-BCC8-831003DA39E4}"/>
              </a:ext>
            </a:extLst>
          </p:cNvPr>
          <p:cNvGrpSpPr/>
          <p:nvPr/>
        </p:nvGrpSpPr>
        <p:grpSpPr>
          <a:xfrm>
            <a:off x="0" y="3547277"/>
            <a:ext cx="5580112" cy="2885169"/>
            <a:chOff x="48961" y="571215"/>
            <a:chExt cx="9095039" cy="5806457"/>
          </a:xfrm>
        </p:grpSpPr>
        <p:pic>
          <p:nvPicPr>
            <p:cNvPr id="6" name="Imagem 5">
              <a:extLst>
                <a:ext uri="{FF2B5EF4-FFF2-40B4-BE49-F238E27FC236}">
                  <a16:creationId xmlns:a16="http://schemas.microsoft.com/office/drawing/2014/main" id="{6E6C5CCB-9FCB-494B-B5A3-0BF3FA3FF903}"/>
                </a:ext>
              </a:extLst>
            </p:cNvPr>
            <p:cNvPicPr>
              <a:picLocks noChangeAspect="1"/>
            </p:cNvPicPr>
            <p:nvPr/>
          </p:nvPicPr>
          <p:blipFill>
            <a:blip r:embed="rId3"/>
            <a:stretch>
              <a:fillRect/>
            </a:stretch>
          </p:blipFill>
          <p:spPr>
            <a:xfrm>
              <a:off x="48961" y="1902913"/>
              <a:ext cx="9095039" cy="4474759"/>
            </a:xfrm>
            <a:prstGeom prst="rect">
              <a:avLst/>
            </a:prstGeom>
          </p:spPr>
        </p:pic>
        <p:pic>
          <p:nvPicPr>
            <p:cNvPr id="7" name="Imagem 6">
              <a:extLst>
                <a:ext uri="{FF2B5EF4-FFF2-40B4-BE49-F238E27FC236}">
                  <a16:creationId xmlns:a16="http://schemas.microsoft.com/office/drawing/2014/main" id="{04A886D6-EA97-4F5B-98A1-B585A482019D}"/>
                </a:ext>
              </a:extLst>
            </p:cNvPr>
            <p:cNvPicPr>
              <a:picLocks noChangeAspect="1"/>
            </p:cNvPicPr>
            <p:nvPr/>
          </p:nvPicPr>
          <p:blipFill>
            <a:blip r:embed="rId4"/>
            <a:stretch>
              <a:fillRect/>
            </a:stretch>
          </p:blipFill>
          <p:spPr>
            <a:xfrm>
              <a:off x="2051720" y="2420888"/>
              <a:ext cx="1652047" cy="1440160"/>
            </a:xfrm>
            <a:prstGeom prst="rect">
              <a:avLst/>
            </a:prstGeom>
          </p:spPr>
        </p:pic>
        <p:pic>
          <p:nvPicPr>
            <p:cNvPr id="8" name="Imagem 7">
              <a:extLst>
                <a:ext uri="{FF2B5EF4-FFF2-40B4-BE49-F238E27FC236}">
                  <a16:creationId xmlns:a16="http://schemas.microsoft.com/office/drawing/2014/main" id="{A955E649-C1D7-4FE0-B0A4-FB3D51F940A4}"/>
                </a:ext>
              </a:extLst>
            </p:cNvPr>
            <p:cNvPicPr>
              <a:picLocks noChangeAspect="1"/>
            </p:cNvPicPr>
            <p:nvPr/>
          </p:nvPicPr>
          <p:blipFill>
            <a:blip r:embed="rId5"/>
            <a:stretch>
              <a:fillRect/>
            </a:stretch>
          </p:blipFill>
          <p:spPr>
            <a:xfrm>
              <a:off x="5653587" y="2986218"/>
              <a:ext cx="1058938" cy="1007358"/>
            </a:xfrm>
            <a:prstGeom prst="rect">
              <a:avLst/>
            </a:prstGeom>
          </p:spPr>
        </p:pic>
        <p:pic>
          <p:nvPicPr>
            <p:cNvPr id="9" name="Imagem 8">
              <a:extLst>
                <a:ext uri="{FF2B5EF4-FFF2-40B4-BE49-F238E27FC236}">
                  <a16:creationId xmlns:a16="http://schemas.microsoft.com/office/drawing/2014/main" id="{E8EE10AE-9B15-4025-91AF-59A459D04E0B}"/>
                </a:ext>
              </a:extLst>
            </p:cNvPr>
            <p:cNvPicPr>
              <a:picLocks noChangeAspect="1"/>
            </p:cNvPicPr>
            <p:nvPr/>
          </p:nvPicPr>
          <p:blipFill>
            <a:blip r:embed="rId6"/>
            <a:stretch>
              <a:fillRect/>
            </a:stretch>
          </p:blipFill>
          <p:spPr>
            <a:xfrm>
              <a:off x="1091302" y="3429000"/>
              <a:ext cx="734167" cy="711293"/>
            </a:xfrm>
            <a:prstGeom prst="rect">
              <a:avLst/>
            </a:prstGeom>
          </p:spPr>
        </p:pic>
        <p:pic>
          <p:nvPicPr>
            <p:cNvPr id="10" name="Imagem 9">
              <a:extLst>
                <a:ext uri="{FF2B5EF4-FFF2-40B4-BE49-F238E27FC236}">
                  <a16:creationId xmlns:a16="http://schemas.microsoft.com/office/drawing/2014/main" id="{D812C458-FF81-47C7-AD1C-A0873E572483}"/>
                </a:ext>
              </a:extLst>
            </p:cNvPr>
            <p:cNvPicPr>
              <a:picLocks noChangeAspect="1"/>
            </p:cNvPicPr>
            <p:nvPr/>
          </p:nvPicPr>
          <p:blipFill>
            <a:blip r:embed="rId7"/>
            <a:stretch>
              <a:fillRect/>
            </a:stretch>
          </p:blipFill>
          <p:spPr>
            <a:xfrm>
              <a:off x="3930018" y="571215"/>
              <a:ext cx="1848644" cy="2415561"/>
            </a:xfrm>
            <a:prstGeom prst="rect">
              <a:avLst/>
            </a:prstGeom>
          </p:spPr>
        </p:pic>
        <p:pic>
          <p:nvPicPr>
            <p:cNvPr id="11" name="Imagem 10">
              <a:extLst>
                <a:ext uri="{FF2B5EF4-FFF2-40B4-BE49-F238E27FC236}">
                  <a16:creationId xmlns:a16="http://schemas.microsoft.com/office/drawing/2014/main" id="{44CDBFB4-FB11-4604-8F11-134683012BFF}"/>
                </a:ext>
              </a:extLst>
            </p:cNvPr>
            <p:cNvPicPr>
              <a:picLocks noChangeAspect="1"/>
            </p:cNvPicPr>
            <p:nvPr/>
          </p:nvPicPr>
          <p:blipFill>
            <a:blip r:embed="rId8"/>
            <a:stretch>
              <a:fillRect/>
            </a:stretch>
          </p:blipFill>
          <p:spPr>
            <a:xfrm>
              <a:off x="7519949" y="3149599"/>
              <a:ext cx="381000" cy="971550"/>
            </a:xfrm>
            <a:prstGeom prst="rect">
              <a:avLst/>
            </a:prstGeom>
          </p:spPr>
        </p:pic>
      </p:grpSp>
      <p:sp>
        <p:nvSpPr>
          <p:cNvPr id="13" name="CaixaDeTexto 12">
            <a:extLst>
              <a:ext uri="{FF2B5EF4-FFF2-40B4-BE49-F238E27FC236}">
                <a16:creationId xmlns:a16="http://schemas.microsoft.com/office/drawing/2014/main" id="{184182C7-2DD2-4634-A9EB-324F76F62DE1}"/>
              </a:ext>
            </a:extLst>
          </p:cNvPr>
          <p:cNvSpPr txBox="1"/>
          <p:nvPr/>
        </p:nvSpPr>
        <p:spPr>
          <a:xfrm>
            <a:off x="3591808" y="6021519"/>
            <a:ext cx="5580112" cy="738664"/>
          </a:xfrm>
          <a:prstGeom prst="rect">
            <a:avLst/>
          </a:prstGeom>
          <a:noFill/>
        </p:spPr>
        <p:txBody>
          <a:bodyPr wrap="square">
            <a:spAutoFit/>
          </a:bodyPr>
          <a:lstStyle/>
          <a:p>
            <a:pPr algn="just"/>
            <a:r>
              <a:rPr lang="en-GB" sz="1400" b="0" i="0" dirty="0">
                <a:solidFill>
                  <a:srgbClr val="222222"/>
                </a:solidFill>
                <a:effectLst/>
                <a:latin typeface="Arial" panose="020B0604020202020204" pitchFamily="34" charset="0"/>
              </a:rPr>
              <a:t>Barnsley, R. H., Thompson, A. H., &amp; Barnsley, P. E. (1985). Hockey success and birthdate: The relative age effect. </a:t>
            </a:r>
            <a:r>
              <a:rPr lang="en-GB" sz="1400" b="0" i="1" dirty="0">
                <a:solidFill>
                  <a:srgbClr val="222222"/>
                </a:solidFill>
                <a:effectLst/>
                <a:latin typeface="Arial" panose="020B0604020202020204" pitchFamily="34" charset="0"/>
              </a:rPr>
              <a:t>Canadian Association for Health, Physical Education, and Recreation</a:t>
            </a:r>
            <a:r>
              <a:rPr lang="en-GB" sz="1400" b="0" i="0" dirty="0">
                <a:solidFill>
                  <a:srgbClr val="222222"/>
                </a:solidFill>
                <a:effectLst/>
                <a:latin typeface="Arial" panose="020B0604020202020204" pitchFamily="34" charset="0"/>
              </a:rPr>
              <a:t>, </a:t>
            </a:r>
            <a:r>
              <a:rPr lang="en-GB" sz="1400" b="0" i="1" dirty="0">
                <a:solidFill>
                  <a:srgbClr val="222222"/>
                </a:solidFill>
                <a:effectLst/>
                <a:latin typeface="Arial" panose="020B0604020202020204" pitchFamily="34" charset="0"/>
              </a:rPr>
              <a:t>51</a:t>
            </a:r>
            <a:r>
              <a:rPr lang="en-GB" sz="1400" b="0" i="0" dirty="0">
                <a:solidFill>
                  <a:srgbClr val="222222"/>
                </a:solidFill>
                <a:effectLst/>
                <a:latin typeface="Arial" panose="020B0604020202020204" pitchFamily="34" charset="0"/>
              </a:rPr>
              <a:t>(1), 23-28.</a:t>
            </a:r>
            <a:endParaRPr lang="en-GB" sz="1400" dirty="0"/>
          </a:p>
        </p:txBody>
      </p:sp>
      <p:pic>
        <p:nvPicPr>
          <p:cNvPr id="5122" name="Picture 2">
            <a:extLst>
              <a:ext uri="{FF2B5EF4-FFF2-40B4-BE49-F238E27FC236}">
                <a16:creationId xmlns:a16="http://schemas.microsoft.com/office/drawing/2014/main" id="{72A65607-220B-47E9-B68A-DF9D4831014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6260" y="850774"/>
            <a:ext cx="1827373" cy="2754450"/>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a:extLst>
              <a:ext uri="{FF2B5EF4-FFF2-40B4-BE49-F238E27FC236}">
                <a16:creationId xmlns:a16="http://schemas.microsoft.com/office/drawing/2014/main" id="{C33D5301-1997-410C-A23F-A62C181B4B64}"/>
              </a:ext>
            </a:extLst>
          </p:cNvPr>
          <p:cNvSpPr txBox="1"/>
          <p:nvPr/>
        </p:nvSpPr>
        <p:spPr>
          <a:xfrm>
            <a:off x="17944" y="3625548"/>
            <a:ext cx="1985689" cy="523220"/>
          </a:xfrm>
          <a:prstGeom prst="rect">
            <a:avLst/>
          </a:prstGeom>
          <a:noFill/>
        </p:spPr>
        <p:txBody>
          <a:bodyPr wrap="square">
            <a:spAutoFit/>
          </a:bodyPr>
          <a:lstStyle/>
          <a:p>
            <a:pPr algn="just"/>
            <a:r>
              <a:rPr lang="en-GB" sz="1400" b="0" i="0" dirty="0">
                <a:solidFill>
                  <a:schemeClr val="bg1"/>
                </a:solidFill>
                <a:effectLst/>
                <a:latin typeface="ReithSans"/>
              </a:rPr>
              <a:t>6 meses de </a:t>
            </a:r>
            <a:r>
              <a:rPr lang="en-GB" sz="1400" b="0" i="0" dirty="0" err="1">
                <a:solidFill>
                  <a:schemeClr val="bg1"/>
                </a:solidFill>
                <a:effectLst/>
                <a:latin typeface="ReithSans"/>
              </a:rPr>
              <a:t>idade</a:t>
            </a:r>
            <a:r>
              <a:rPr lang="en-GB" sz="1400" b="0" i="0" dirty="0">
                <a:solidFill>
                  <a:schemeClr val="bg1"/>
                </a:solidFill>
                <a:effectLst/>
                <a:latin typeface="ReithSans"/>
              </a:rPr>
              <a:t> as </a:t>
            </a:r>
            <a:r>
              <a:rPr lang="en-GB" sz="1400" b="0" i="0" dirty="0" err="1">
                <a:solidFill>
                  <a:schemeClr val="bg1"/>
                </a:solidFill>
                <a:effectLst/>
                <a:latin typeface="ReithSans"/>
              </a:rPr>
              <a:t>separam</a:t>
            </a:r>
            <a:endParaRPr lang="en-GB" sz="1400" dirty="0">
              <a:solidFill>
                <a:schemeClr val="bg1"/>
              </a:solidFill>
            </a:endParaRPr>
          </a:p>
        </p:txBody>
      </p:sp>
    </p:spTree>
    <p:extLst>
      <p:ext uri="{BB962C8B-B14F-4D97-AF65-F5344CB8AC3E}">
        <p14:creationId xmlns:p14="http://schemas.microsoft.com/office/powerpoint/2010/main" val="192680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3487</TotalTime>
  <Words>1258</Words>
  <Application>Microsoft Office PowerPoint</Application>
  <PresentationFormat>Apresentação no Ecrã (4:3)</PresentationFormat>
  <Paragraphs>71</Paragraphs>
  <Slides>28</Slides>
  <Notes>0</Notes>
  <HiddenSlides>0</HiddenSlides>
  <MMClips>1</MMClips>
  <ScaleCrop>false</ScaleCrop>
  <HeadingPairs>
    <vt:vector size="6" baseType="variant">
      <vt:variant>
        <vt:lpstr>Tipos de letra usados</vt:lpstr>
      </vt:variant>
      <vt:variant>
        <vt:i4>5</vt:i4>
      </vt:variant>
      <vt:variant>
        <vt:lpstr>Tema</vt:lpstr>
      </vt:variant>
      <vt:variant>
        <vt:i4>2</vt:i4>
      </vt:variant>
      <vt:variant>
        <vt:lpstr>Títulos dos diapositivos</vt:lpstr>
      </vt:variant>
      <vt:variant>
        <vt:i4>28</vt:i4>
      </vt:variant>
    </vt:vector>
  </HeadingPairs>
  <TitlesOfParts>
    <vt:vector size="35" baseType="lpstr">
      <vt:lpstr>Arial</vt:lpstr>
      <vt:lpstr>Bodoni MT</vt:lpstr>
      <vt:lpstr>Calibri</vt:lpstr>
      <vt:lpstr>Georgia</vt:lpstr>
      <vt:lpstr>ReithSans</vt:lpstr>
      <vt:lpstr>Tema do Office</vt:lpstr>
      <vt:lpstr>Modelo de apresentação personalizado</vt:lpstr>
      <vt:lpstr>Devagar, que tenho pressa: que lugar para os (ta)lentos no desporto?</vt:lpstr>
      <vt:lpstr>O que é um talento desportivo?</vt:lpstr>
      <vt:lpstr>Deteção de talentos: realidade ou quimera?</vt:lpstr>
      <vt:lpstr>Apresentação do PowerPoint</vt:lpstr>
      <vt:lpstr>Testes genéticos para identificar…  talento desportivo?</vt:lpstr>
      <vt:lpstr>“In the end, it is impossible not to become what others believe you are.”</vt:lpstr>
      <vt:lpstr>Self-fulfilling prophecy (Robert Merton, 1949)</vt:lpstr>
      <vt:lpstr>Apresentação do PowerPoint</vt:lpstr>
      <vt:lpstr>Relative age effect</vt:lpstr>
      <vt:lpstr>Apresentação do PowerPoint</vt:lpstr>
      <vt:lpstr>Spotting the long-term learners &amp; keeping 'ghosts' alive</vt:lpstr>
      <vt:lpstr>Bio-banding…</vt:lpstr>
      <vt:lpstr>Apresentação do PowerPoint</vt:lpstr>
      <vt:lpstr>Apresentação do PowerPoint</vt:lpstr>
      <vt:lpstr>A convicção de que…</vt:lpstr>
      <vt:lpstr>Apresentação do PowerPoint</vt:lpstr>
      <vt:lpstr>Uma ou mais?</vt:lpstr>
      <vt:lpstr>Quadro habitual desporto infantil</vt:lpstr>
      <vt:lpstr>Apresentação do PowerPoint</vt:lpstr>
      <vt:lpstr>Apresentação do PowerPoint</vt:lpstr>
      <vt:lpstr>Sugestão</vt:lpstr>
      <vt:lpstr>Apresentação do PowerPoint</vt:lpstr>
      <vt:lpstr>Apresentação do PowerPoint</vt:lpstr>
      <vt:lpstr>Apresentação do PowerPoint</vt:lpstr>
      <vt:lpstr>Busca de talentos?</vt:lpstr>
      <vt:lpstr>Lugar para os (ta)lentos)?</vt:lpstr>
      <vt:lpstr>Sugestões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Rui.Matos</dc:creator>
  <cp:lastModifiedBy>Rui Manuel Neto e Matos</cp:lastModifiedBy>
  <cp:revision>187</cp:revision>
  <dcterms:created xsi:type="dcterms:W3CDTF">2011-05-18T13:08:53Z</dcterms:created>
  <dcterms:modified xsi:type="dcterms:W3CDTF">2022-05-20T16:04:21Z</dcterms:modified>
</cp:coreProperties>
</file>